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41" r:id="rId2"/>
  </p:sldMasterIdLst>
  <p:notesMasterIdLst>
    <p:notesMasterId r:id="rId64"/>
  </p:notesMasterIdLst>
  <p:sldIdLst>
    <p:sldId id="283" r:id="rId3"/>
    <p:sldId id="414" r:id="rId4"/>
    <p:sldId id="380" r:id="rId5"/>
    <p:sldId id="392" r:id="rId6"/>
    <p:sldId id="290" r:id="rId7"/>
    <p:sldId id="383" r:id="rId8"/>
    <p:sldId id="285" r:id="rId9"/>
    <p:sldId id="287" r:id="rId10"/>
    <p:sldId id="288" r:id="rId11"/>
    <p:sldId id="289" r:id="rId12"/>
    <p:sldId id="273" r:id="rId13"/>
    <p:sldId id="293" r:id="rId14"/>
    <p:sldId id="257" r:id="rId15"/>
    <p:sldId id="382" r:id="rId16"/>
    <p:sldId id="385" r:id="rId17"/>
    <p:sldId id="388" r:id="rId18"/>
    <p:sldId id="389" r:id="rId19"/>
    <p:sldId id="390" r:id="rId20"/>
    <p:sldId id="300" r:id="rId21"/>
    <p:sldId id="260" r:id="rId22"/>
    <p:sldId id="261" r:id="rId23"/>
    <p:sldId id="262" r:id="rId24"/>
    <p:sldId id="263" r:id="rId25"/>
    <p:sldId id="272" r:id="rId26"/>
    <p:sldId id="269" r:id="rId27"/>
    <p:sldId id="307" r:id="rId28"/>
    <p:sldId id="308" r:id="rId29"/>
    <p:sldId id="309" r:id="rId30"/>
    <p:sldId id="310" r:id="rId31"/>
    <p:sldId id="311" r:id="rId32"/>
    <p:sldId id="415" r:id="rId33"/>
    <p:sldId id="416" r:id="rId34"/>
    <p:sldId id="417" r:id="rId35"/>
    <p:sldId id="418" r:id="rId36"/>
    <p:sldId id="419" r:id="rId37"/>
    <p:sldId id="312" r:id="rId38"/>
    <p:sldId id="420" r:id="rId39"/>
    <p:sldId id="274" r:id="rId40"/>
    <p:sldId id="386" r:id="rId41"/>
    <p:sldId id="387" r:id="rId42"/>
    <p:sldId id="279" r:id="rId43"/>
    <p:sldId id="404" r:id="rId44"/>
    <p:sldId id="335" r:id="rId45"/>
    <p:sldId id="336" r:id="rId46"/>
    <p:sldId id="337" r:id="rId47"/>
    <p:sldId id="372" r:id="rId48"/>
    <p:sldId id="338" r:id="rId49"/>
    <p:sldId id="339" r:id="rId50"/>
    <p:sldId id="340" r:id="rId51"/>
    <p:sldId id="405" r:id="rId52"/>
    <p:sldId id="406" r:id="rId53"/>
    <p:sldId id="341" r:id="rId54"/>
    <p:sldId id="408" r:id="rId55"/>
    <p:sldId id="411" r:id="rId56"/>
    <p:sldId id="413" r:id="rId57"/>
    <p:sldId id="409" r:id="rId58"/>
    <p:sldId id="410" r:id="rId59"/>
    <p:sldId id="412" r:id="rId60"/>
    <p:sldId id="351" r:id="rId61"/>
    <p:sldId id="352" r:id="rId62"/>
    <p:sldId id="364"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1A53"/>
    <a:srgbClr val="2B84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848"/>
    <p:restoredTop sz="76936"/>
  </p:normalViewPr>
  <p:slideViewPr>
    <p:cSldViewPr snapToGrid="0" snapToObjects="1">
      <p:cViewPr>
        <p:scale>
          <a:sx n="52" d="100"/>
          <a:sy n="52" d="100"/>
        </p:scale>
        <p:origin x="1074" y="87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15F-4664-91E7-FE360637F1B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15F-4664-91E7-FE360637F1BA}"/>
              </c:ext>
            </c:extLst>
          </c:dPt>
          <c:dLbls>
            <c:dLbl>
              <c:idx val="0"/>
              <c:layout>
                <c:manualLayout>
                  <c:x val="-0.14324197456087201"/>
                  <c:y val="-0.22475272827738599"/>
                </c:manualLayout>
              </c:layout>
              <c:tx>
                <c:rich>
                  <a:bodyPr/>
                  <a:lstStyle/>
                  <a:p>
                    <a:r>
                      <a:rPr lang="en-US" sz="1100" b="1" smtClean="0">
                        <a:solidFill>
                          <a:schemeClr val="bg1"/>
                        </a:solidFill>
                      </a:rPr>
                      <a:t>86</a:t>
                    </a:r>
                    <a:r>
                      <a:rPr lang="en-US" sz="1100" b="1">
                        <a:solidFill>
                          <a:schemeClr val="bg1"/>
                        </a:solidFill>
                      </a:rPr>
                      <a:t>%</a:t>
                    </a:r>
                    <a:endParaRPr lang="en-US"/>
                  </a:p>
                </c:rich>
              </c:tx>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315F-4664-91E7-FE360637F1BA}"/>
                </c:ext>
              </c:extLst>
            </c:dLbl>
            <c:dLbl>
              <c:idx val="1"/>
              <c:layout>
                <c:manualLayout>
                  <c:x val="0.125680395719766"/>
                  <c:y val="0.14956278491504299"/>
                </c:manualLayout>
              </c:layout>
              <c:tx>
                <c:rich>
                  <a:bodyPr/>
                  <a:lstStyle/>
                  <a:p>
                    <a:r>
                      <a:rPr lang="en-US" sz="1100" b="1" smtClean="0">
                        <a:solidFill>
                          <a:schemeClr val="bg1"/>
                        </a:solidFill>
                      </a:rPr>
                      <a:t>14</a:t>
                    </a:r>
                    <a:r>
                      <a:rPr lang="en-US" sz="1100" b="1">
                        <a:solidFill>
                          <a:schemeClr val="bg1"/>
                        </a:solidFill>
                      </a:rPr>
                      <a:t>%</a:t>
                    </a:r>
                    <a:endParaRPr lang="en-US"/>
                  </a:p>
                </c:rich>
              </c:tx>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315F-4664-91E7-FE360637F1BA}"/>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315F-4664-91E7-FE360637F1B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115B-49A1-8041-D2F51962B9BC}"/>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115B-49A1-8041-D2F51962B9BC}"/>
              </c:ext>
            </c:extLst>
          </c:dPt>
          <c:dLbls>
            <c:dLbl>
              <c:idx val="0"/>
              <c:layout>
                <c:manualLayout>
                  <c:x val="-0.19879751142218299"/>
                  <c:y val="-0.180893079154579"/>
                </c:manualLayout>
              </c:layout>
              <c:tx>
                <c:rich>
                  <a:bodyPr/>
                  <a:lstStyle/>
                  <a:p>
                    <a:r>
                      <a:rPr lang="en-US" sz="1100" b="1" smtClean="0">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115B-49A1-8041-D2F51962B9BC}"/>
                </c:ext>
              </c:extLst>
            </c:dLbl>
            <c:dLbl>
              <c:idx val="1"/>
              <c:layout>
                <c:manualLayout>
                  <c:x val="0.18740837950811701"/>
                  <c:y val="0.149562094211908"/>
                </c:manualLayout>
              </c:layout>
              <c:tx>
                <c:rich>
                  <a:bodyPr/>
                  <a:lstStyle/>
                  <a:p>
                    <a:r>
                      <a:rPr lang="en-US" sz="1100" b="1" smtClean="0">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115B-49A1-8041-D2F51962B9BC}"/>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115B-49A1-8041-D2F51962B9BC}"/>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1"/>
          <c:showSerName val="0"/>
          <c:showPercent val="1"/>
          <c:showBubbleSize val="0"/>
          <c:showLeaderLines val="0"/>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483D-4805-9BB2-A4CA6EB6C857}"/>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483D-4805-9BB2-A4CA6EB6C857}"/>
              </c:ext>
            </c:extLst>
          </c:dPt>
          <c:dLbls>
            <c:dLbl>
              <c:idx val="0"/>
              <c:layout>
                <c:manualLayout>
                  <c:x val="-0.19879751142218299"/>
                  <c:y val="-0.180893079154579"/>
                </c:manualLayout>
              </c:layout>
              <c:tx>
                <c:rich>
                  <a:bodyPr/>
                  <a:lstStyle/>
                  <a:p>
                    <a:r>
                      <a:rPr lang="en-US" sz="1100" b="1" smtClean="0">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483D-4805-9BB2-A4CA6EB6C857}"/>
                </c:ext>
              </c:extLst>
            </c:dLbl>
            <c:dLbl>
              <c:idx val="1"/>
              <c:layout>
                <c:manualLayout>
                  <c:x val="0.18740837950811701"/>
                  <c:y val="0.15833402403646901"/>
                </c:manualLayout>
              </c:layout>
              <c:tx>
                <c:rich>
                  <a:bodyPr/>
                  <a:lstStyle/>
                  <a:p>
                    <a:r>
                      <a:rPr lang="en-US" sz="1100" b="1" smtClean="0">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483D-4805-9BB2-A4CA6EB6C857}"/>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483D-4805-9BB2-A4CA6EB6C857}"/>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C2E4-41AF-BED8-29E8594BD6B8}"/>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C2E4-41AF-BED8-29E8594BD6B8}"/>
              </c:ext>
            </c:extLst>
          </c:dPt>
          <c:dLbls>
            <c:dLbl>
              <c:idx val="0"/>
              <c:layout>
                <c:manualLayout>
                  <c:x val="-0.20497083697871099"/>
                  <c:y val="-0.15457728968089501"/>
                </c:manualLayout>
              </c:layout>
              <c:tx>
                <c:rich>
                  <a:bodyPr/>
                  <a:lstStyle/>
                  <a:p>
                    <a:r>
                      <a:rPr lang="en-US" sz="1100" b="1" smtClean="0">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C2E4-41AF-BED8-29E8594BD6B8}"/>
                </c:ext>
              </c:extLst>
            </c:dLbl>
            <c:dLbl>
              <c:idx val="1"/>
              <c:layout>
                <c:manualLayout>
                  <c:x val="0.19975405852046299"/>
                  <c:y val="0.12324561403508801"/>
                </c:manualLayout>
              </c:layout>
              <c:tx>
                <c:rich>
                  <a:bodyPr/>
                  <a:lstStyle/>
                  <a:p>
                    <a:r>
                      <a:rPr lang="en-US" sz="1100" b="1" smtClean="0">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C2E4-41AF-BED8-29E8594BD6B8}"/>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C2E4-41AF-BED8-29E8594BD6B8}"/>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0"/>
          <c:showSerName val="0"/>
          <c:showPercent val="0"/>
          <c:showBubbleSize val="0"/>
          <c:showLeaderLines val="0"/>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2AA1-4BE5-9BCD-A33B9F15D412}"/>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2AA1-4BE5-9BCD-A33B9F15D412}"/>
              </c:ext>
            </c:extLst>
          </c:dPt>
          <c:dLbls>
            <c:dLbl>
              <c:idx val="0"/>
              <c:layout>
                <c:manualLayout>
                  <c:x val="-0.18027947895401999"/>
                  <c:y val="-0.242297969332781"/>
                </c:manualLayout>
              </c:layout>
              <c:tx>
                <c:rich>
                  <a:bodyPr/>
                  <a:lstStyle/>
                  <a:p>
                    <a:r>
                      <a:rPr lang="en-US" sz="1100" b="1" smtClean="0">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2AA1-4BE5-9BCD-A33B9F15D412}"/>
                </c:ext>
              </c:extLst>
            </c:dLbl>
            <c:dLbl>
              <c:idx val="1"/>
              <c:layout>
                <c:manualLayout>
                  <c:x val="0.13185233790220699"/>
                  <c:y val="0.167105953861031"/>
                </c:manualLayout>
              </c:layout>
              <c:tx>
                <c:rich>
                  <a:bodyPr/>
                  <a:lstStyle/>
                  <a:p>
                    <a:r>
                      <a:rPr lang="en-US" sz="1100" b="1" smtClean="0">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2AA1-4BE5-9BCD-A33B9F15D412}"/>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2AA1-4BE5-9BCD-A33B9F15D412}"/>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BAB1-4E6A-856D-8A96095E0E36}"/>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BAB1-4E6A-856D-8A96095E0E36}"/>
              </c:ext>
            </c:extLst>
          </c:dPt>
          <c:dLbls>
            <c:dLbl>
              <c:idx val="0"/>
              <c:layout>
                <c:manualLayout>
                  <c:x val="-0.25435355302809398"/>
                  <c:y val="-0.17212253073629"/>
                </c:manualLayout>
              </c:layout>
              <c:tx>
                <c:rich>
                  <a:bodyPr/>
                  <a:lstStyle/>
                  <a:p>
                    <a:r>
                      <a:rPr lang="en-US" sz="1100" b="1" smtClean="0">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BAB1-4E6A-856D-8A96095E0E36}"/>
                </c:ext>
              </c:extLst>
            </c:dLbl>
            <c:dLbl>
              <c:idx val="1"/>
              <c:layout>
                <c:manualLayout>
                  <c:x val="0.15654369592689801"/>
                  <c:y val="0.184649813510153"/>
                </c:manualLayout>
              </c:layout>
              <c:tx>
                <c:rich>
                  <a:bodyPr/>
                  <a:lstStyle/>
                  <a:p>
                    <a:r>
                      <a:rPr lang="en-US" sz="1100" b="1" smtClean="0">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BAB1-4E6A-856D-8A96095E0E36}"/>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BAB1-4E6A-856D-8A96095E0E36}"/>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4C2B-4CC6-858D-381FDBBBF512}"/>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4C2B-4CC6-858D-381FDBBBF512}"/>
              </c:ext>
            </c:extLst>
          </c:dPt>
          <c:dLbls>
            <c:dLbl>
              <c:idx val="0"/>
              <c:layout>
                <c:manualLayout>
                  <c:x val="-0.16176096043550101"/>
                  <c:y val="-0.24229866003591699"/>
                </c:manualLayout>
              </c:layout>
              <c:tx>
                <c:rich>
                  <a:bodyPr/>
                  <a:lstStyle/>
                  <a:p>
                    <a:r>
                      <a:rPr lang="en-US" sz="1100" b="1" smtClean="0">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1-4C2B-4CC6-858D-381FDBBBF512}"/>
                </c:ext>
              </c:extLst>
            </c:dLbl>
            <c:dLbl>
              <c:idx val="1"/>
              <c:layout>
                <c:manualLayout>
                  <c:x val="0.13185233790220699"/>
                  <c:y val="0.167105953861031"/>
                </c:manualLayout>
              </c:layout>
              <c:tx>
                <c:rich>
                  <a:bodyPr/>
                  <a:lstStyle/>
                  <a:p>
                    <a:r>
                      <a:rPr lang="en-US" sz="1100" b="1" smtClean="0">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15:layout/>
                </c:ext>
                <c:ext xmlns:c16="http://schemas.microsoft.com/office/drawing/2014/chart" uri="{C3380CC4-5D6E-409C-BE32-E72D297353CC}">
                  <c16:uniqueId val="{00000003-4C2B-4CC6-858D-381FDBBBF512}"/>
                </c:ext>
              </c:extLst>
            </c:dLbl>
            <c:spPr>
              <a:noFill/>
              <a:ln>
                <a:noFill/>
              </a:ln>
              <a:effectLst/>
            </c:spPr>
            <c:txPr>
              <a:bodyPr/>
              <a:lstStyle/>
              <a:p>
                <a:pPr algn="l">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4C2B-4CC6-858D-381FDBBBF512}"/>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5/12/2016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is your complete</a:t>
            </a:r>
            <a:r>
              <a:rPr lang="en-US" baseline="0" dirty="0" smtClean="0"/>
              <a:t> mobile solution.</a:t>
            </a:r>
          </a:p>
          <a:p>
            <a:endParaRPr lang="en-US" baseline="0" dirty="0" smtClean="0"/>
          </a:p>
          <a:p>
            <a:r>
              <a:rPr lang="en-US" baseline="0" dirty="0" smtClean="0"/>
              <a:t>Xamarin Platform is usually what you hear about which is building native iOS, Android, Mac, and Windows Apps all in C#</a:t>
            </a:r>
          </a:p>
          <a:p>
            <a:endParaRPr lang="en-US" baseline="0" dirty="0" smtClean="0"/>
          </a:p>
          <a:p>
            <a:r>
              <a:rPr lang="en-US" baseline="0" dirty="0" smtClean="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a:t>
            </a:fld>
            <a:endParaRPr lang="en-US"/>
          </a:p>
        </p:txBody>
      </p:sp>
    </p:spTree>
    <p:extLst>
      <p:ext uri="{BB962C8B-B14F-4D97-AF65-F5344CB8AC3E}">
        <p14:creationId xmlns:p14="http://schemas.microsoft.com/office/powerpoint/2010/main" val="1466953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recently introduced Xamarin.Forms a new library</a:t>
            </a:r>
            <a:r>
              <a:rPr lang="en-US" baseline="0" dirty="0" smtClean="0"/>
              <a:t> for cross platform user interface. We will touch up on this later, but this enables you to be highly productive, share code, but build out UI on each platform and access platform APIs.</a:t>
            </a:r>
          </a:p>
          <a:p>
            <a:endParaRPr lang="en-US" baseline="0" dirty="0" smtClean="0"/>
          </a:p>
          <a:p>
            <a:r>
              <a:rPr lang="en-US" baseline="0" dirty="0" smtClean="0"/>
              <a:t>With Xamarin.Forms you now have a nice Shared UI Code layer, but still access to platform APIs</a:t>
            </a:r>
          </a:p>
          <a:p>
            <a:r>
              <a:rPr lang="en-US" baseline="0" dirty="0" smtClean="0"/>
              <a:t>You can start from native, pick a few screens, or start with forms, and replace with native later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12</a:t>
            </a:fld>
            <a:endParaRPr lang="en-US"/>
          </a:p>
        </p:txBody>
      </p:sp>
    </p:spTree>
    <p:extLst>
      <p:ext uri="{BB962C8B-B14F-4D97-AF65-F5344CB8AC3E}">
        <p14:creationId xmlns:p14="http://schemas.microsoft.com/office/powerpoint/2010/main" val="1541787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Xamarin it just isn’t your front end</a:t>
            </a:r>
            <a:r>
              <a:rPr lang="en-US" baseline="0" dirty="0" smtClean="0"/>
              <a:t> in C# it is your full backend server as well. With Azure or even on Linux running Mono or the </a:t>
            </a:r>
            <a:r>
              <a:rPr lang="en-US" baseline="0" dirty="0" err="1" smtClean="0"/>
              <a:t>CoreCLR</a:t>
            </a:r>
            <a:r>
              <a:rPr lang="en-US" baseline="0" dirty="0" smtClean="0"/>
              <a:t> your app is fully C# end to end!</a:t>
            </a:r>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5/12/2016 10:12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771151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a:t>
            </a:r>
            <a:r>
              <a:rPr lang="en-US" baseline="0" dirty="0" smtClean="0"/>
              <a:t> a bit about C# and why it is awesome.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55269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Including the Free</a:t>
            </a:r>
            <a:r>
              <a:rPr lang="en-US" baseline="0" dirty="0" smtClean="0"/>
              <a:t> Community Edition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16</a:t>
            </a:fld>
            <a:endParaRPr lang="en-US"/>
          </a:p>
        </p:txBody>
      </p:sp>
    </p:spTree>
    <p:extLst>
      <p:ext uri="{BB962C8B-B14F-4D97-AF65-F5344CB8AC3E}">
        <p14:creationId xmlns:p14="http://schemas.microsoft.com/office/powerpoint/2010/main" val="1020260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18</a:t>
            </a:fld>
            <a:endParaRPr lang="en-US"/>
          </a:p>
        </p:txBody>
      </p:sp>
    </p:spTree>
    <p:extLst>
      <p:ext uri="{BB962C8B-B14F-4D97-AF65-F5344CB8AC3E}">
        <p14:creationId xmlns:p14="http://schemas.microsoft.com/office/powerpoint/2010/main" val="1012858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have ever developed for a Windows Platform before these .NET namespaces might look familiar.</a:t>
            </a:r>
          </a:p>
          <a:p>
            <a:endParaRPr lang="en-US" baseline="0" dirty="0" smtClean="0"/>
          </a:p>
          <a:p>
            <a:r>
              <a:rPr lang="en-US" baseline="0" dirty="0" smtClean="0"/>
              <a:t>However, if we go to a new platform such as Windows Phone or Store we have a new SDK to use and a new set of namespaces.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20</a:t>
            </a:fld>
            <a:endParaRPr lang="en-US"/>
          </a:p>
        </p:txBody>
      </p:sp>
    </p:spTree>
    <p:extLst>
      <p:ext uri="{BB962C8B-B14F-4D97-AF65-F5344CB8AC3E}">
        <p14:creationId xmlns:p14="http://schemas.microsoft.com/office/powerpoint/2010/main" val="1543324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You can think of iOS and Android development</a:t>
            </a:r>
            <a:r>
              <a:rPr lang="en-US" baseline="0" dirty="0" smtClean="0"/>
              <a:t> the same with Xamarin. You can see we have all of our .NET namespaces and libraries, but Xamarin give us 100% </a:t>
            </a:r>
            <a:r>
              <a:rPr lang="en-US" baseline="0" dirty="0" err="1" smtClean="0"/>
              <a:t>api</a:t>
            </a:r>
            <a:r>
              <a:rPr lang="en-US" baseline="0" dirty="0" smtClean="0"/>
              <a:t> coverage of each iOS API in it’s SDK that we access view C#.</a:t>
            </a:r>
            <a:endParaRPr lang="en-US" dirty="0" smtClean="0"/>
          </a:p>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5/12/2016 10:12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5/12/2016 10:12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5/12/2016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1884661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There is no compromise</a:t>
            </a:r>
            <a:r>
              <a:rPr lang="en-US" baseline="0" dirty="0" smtClean="0"/>
              <a:t> on performance.</a:t>
            </a:r>
          </a:p>
          <a:p>
            <a:pPr marL="171450" indent="-171450">
              <a:buFont typeface="Arial" panose="020B0604020202020204" pitchFamily="34" charset="0"/>
              <a:buChar char="•"/>
            </a:pPr>
            <a:r>
              <a:rPr lang="en-US" baseline="0" dirty="0" smtClean="0"/>
              <a:t>Xamarin apps look and feel native because they are native.</a:t>
            </a:r>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24</a:t>
            </a:fld>
            <a:endParaRPr lang="en-US"/>
          </a:p>
        </p:txBody>
      </p:sp>
    </p:spTree>
    <p:extLst>
      <p:ext uri="{BB962C8B-B14F-4D97-AF65-F5344CB8AC3E}">
        <p14:creationId xmlns:p14="http://schemas.microsoft.com/office/powerpoint/2010/main" val="1985433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is your complete</a:t>
            </a:r>
            <a:r>
              <a:rPr lang="en-US" baseline="0" dirty="0" smtClean="0"/>
              <a:t> mobile solution.</a:t>
            </a:r>
          </a:p>
          <a:p>
            <a:endParaRPr lang="en-US" baseline="0" dirty="0" smtClean="0"/>
          </a:p>
          <a:p>
            <a:r>
              <a:rPr lang="en-US" baseline="0" dirty="0" smtClean="0"/>
              <a:t>Xamarin Platform is usually what you hear about which is building native iOS, Android, Mac, and Windows Apps all in C#</a:t>
            </a:r>
          </a:p>
          <a:p>
            <a:endParaRPr lang="en-US" baseline="0" dirty="0" smtClean="0"/>
          </a:p>
          <a:p>
            <a:r>
              <a:rPr lang="en-US" baseline="0" dirty="0" smtClean="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a:t>
            </a:fld>
            <a:endParaRPr lang="en-US"/>
          </a:p>
        </p:txBody>
      </p:sp>
    </p:spTree>
    <p:extLst>
      <p:ext uri="{BB962C8B-B14F-4D97-AF65-F5344CB8AC3E}">
        <p14:creationId xmlns:p14="http://schemas.microsoft.com/office/powerpoint/2010/main" val="344045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Apple has a developer preview where</a:t>
            </a:r>
            <a:r>
              <a:rPr lang="en-US" baseline="0" dirty="0" smtClean="0"/>
              <a:t> Xamarin has alphas ready. Google does not offer this. </a:t>
            </a:r>
          </a:p>
          <a:p>
            <a:pPr marL="171450" indent="-171450">
              <a:buFont typeface="Arial" panose="020B0604020202020204" pitchFamily="34" charset="0"/>
              <a:buChar char="•"/>
            </a:pPr>
            <a:r>
              <a:rPr lang="en-US" baseline="0" dirty="0" smtClean="0"/>
              <a:t>Android versions are usually 4 to 8 weeks out for a stable release, but alphas and betas are usually earlier. </a:t>
            </a:r>
          </a:p>
          <a:p>
            <a:pPr marL="171450" indent="-171450">
              <a:buFont typeface="Arial" panose="020B0604020202020204" pitchFamily="34" charset="0"/>
              <a:buChar char="•"/>
            </a:pPr>
            <a:r>
              <a:rPr lang="en-US" baseline="0" dirty="0" smtClean="0"/>
              <a:t>Xamarin realizes how important having iOS ready because within 24 hours a large portion of iOS users upgrade</a:t>
            </a:r>
          </a:p>
          <a:p>
            <a:pPr marL="171450" indent="-171450">
              <a:buFont typeface="Arial" panose="020B0604020202020204" pitchFamily="34" charset="0"/>
              <a:buChar char="•"/>
            </a:pPr>
            <a:r>
              <a:rPr lang="en-US" baseline="0" dirty="0" smtClean="0"/>
              <a:t>Android on the other hand is much different. After 4 months on the market Android 4.4 only had 1% adoption</a:t>
            </a:r>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25</a:t>
            </a:fld>
            <a:endParaRPr lang="en-US"/>
          </a:p>
        </p:txBody>
      </p:sp>
    </p:spTree>
    <p:extLst>
      <p:ext uri="{BB962C8B-B14F-4D97-AF65-F5344CB8AC3E}">
        <p14:creationId xmlns:p14="http://schemas.microsoft.com/office/powerpoint/2010/main" val="395279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all of your favorite libraries from NuGet or share and distribute</a:t>
            </a:r>
            <a:r>
              <a:rPr lang="en-US" baseline="0" dirty="0" smtClean="0"/>
              <a:t> your own!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28</a:t>
            </a:fld>
            <a:endParaRPr lang="en-US"/>
          </a:p>
        </p:txBody>
      </p:sp>
    </p:spTree>
    <p:extLst>
      <p:ext uri="{BB962C8B-B14F-4D97-AF65-F5344CB8AC3E}">
        <p14:creationId xmlns:p14="http://schemas.microsoft.com/office/powerpoint/2010/main" val="1704365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smtClean="0">
                <a:solidFill>
                  <a:schemeClr val="bg1"/>
                </a:solidFill>
                <a:latin typeface="Segoe UI" panose="020B0502040204020203" pitchFamily="34" charset="0"/>
                <a:cs typeface="Segoe UI" panose="020B0502040204020203" pitchFamily="34" charset="0"/>
              </a:rPr>
              <a:t>iCircuit</a:t>
            </a:r>
            <a:r>
              <a:rPr lang="en-US" baseline="0" dirty="0" smtClean="0">
                <a:solidFill>
                  <a:schemeClr val="bg1"/>
                </a:solidFill>
                <a:latin typeface="Segoe UI" panose="020B0502040204020203" pitchFamily="34" charset="0"/>
                <a:cs typeface="Segoe UI" panose="020B0502040204020203" pitchFamily="34" charset="0"/>
              </a:rPr>
              <a:t> is made by Frank Krueger, a long time Mono &amp; Xamarin developer. </a:t>
            </a:r>
          </a:p>
          <a:p>
            <a:pPr marL="171450" indent="-1714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Sharing code lead to 70</a:t>
            </a:r>
            <a:r>
              <a:rPr lang="en-US" baseline="0" dirty="0" smtClean="0">
                <a:solidFill>
                  <a:schemeClr val="bg1"/>
                </a:solidFill>
                <a:latin typeface="Segoe UI" panose="020B0502040204020203" pitchFamily="34" charset="0"/>
                <a:cs typeface="Segoe UI" panose="020B0502040204020203" pitchFamily="34" charset="0"/>
              </a:rPr>
              <a:t> to 90% code reuse across platforms speeding up development</a:t>
            </a:r>
            <a:endParaRPr lang="en-US" dirty="0" smtClean="0">
              <a:solidFill>
                <a:schemeClr val="bg1"/>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Real-time circuit simulator and editor used to design analog and digital circuits</a:t>
            </a:r>
          </a:p>
          <a:p>
            <a:r>
              <a:rPr lang="en-US" sz="1050" dirty="0" smtClean="0">
                <a:solidFill>
                  <a:schemeClr val="bg1"/>
                </a:solidFill>
                <a:latin typeface="Segoe UI" panose="020B0502040204020203" pitchFamily="34" charset="0"/>
                <a:cs typeface="Segoe UI" panose="020B0502040204020203" pitchFamily="34" charset="0"/>
              </a:rPr>
              <a:t>http://</a:t>
            </a:r>
            <a:r>
              <a:rPr lang="en-US" sz="1050" dirty="0" err="1" smtClean="0">
                <a:solidFill>
                  <a:schemeClr val="bg1"/>
                </a:solidFill>
                <a:latin typeface="Segoe UI" panose="020B0502040204020203" pitchFamily="34" charset="0"/>
                <a:cs typeface="Segoe UI" panose="020B0502040204020203" pitchFamily="34" charset="0"/>
              </a:rPr>
              <a:t>praeclarum.org</a:t>
            </a:r>
            <a:r>
              <a:rPr lang="en-US" sz="1050" dirty="0" smtClean="0">
                <a:solidFill>
                  <a:schemeClr val="bg1"/>
                </a:solidFill>
                <a:latin typeface="Segoe UI" panose="020B0502040204020203" pitchFamily="34" charset="0"/>
                <a:cs typeface="Segoe UI" panose="020B0502040204020203" pitchFamily="34" charset="0"/>
              </a:rPr>
              <a:t>/post/42378027611/</a:t>
            </a:r>
            <a:r>
              <a:rPr lang="en-US" sz="1050" dirty="0" err="1" smtClean="0">
                <a:solidFill>
                  <a:schemeClr val="bg1"/>
                </a:solidFill>
                <a:latin typeface="Segoe UI" panose="020B0502040204020203" pitchFamily="34" charset="0"/>
                <a:cs typeface="Segoe UI" panose="020B0502040204020203" pitchFamily="34" charset="0"/>
              </a:rPr>
              <a:t>icircuit</a:t>
            </a:r>
            <a:r>
              <a:rPr lang="en-US" sz="1050" dirty="0" smtClean="0">
                <a:solidFill>
                  <a:schemeClr val="bg1"/>
                </a:solidFill>
                <a:latin typeface="Segoe UI" panose="020B0502040204020203" pitchFamily="34" charset="0"/>
                <a:cs typeface="Segoe UI" panose="020B0502040204020203" pitchFamily="34" charset="0"/>
              </a:rPr>
              <a:t>-code-reuse-part-</a:t>
            </a:r>
            <a:r>
              <a:rPr lang="en-US" sz="1050" dirty="0" err="1" smtClean="0">
                <a:solidFill>
                  <a:schemeClr val="bg1"/>
                </a:solidFill>
                <a:latin typeface="Segoe UI" panose="020B0502040204020203" pitchFamily="34" charset="0"/>
                <a:cs typeface="Segoe UI" panose="020B0502040204020203" pitchFamily="34" charset="0"/>
              </a:rPr>
              <a:t>cinq</a:t>
            </a:r>
            <a:endParaRPr lang="en-US" sz="1050" dirty="0" smtClean="0">
              <a:solidFill>
                <a:schemeClr val="bg1"/>
              </a:solidFill>
              <a:latin typeface="Segoe UI" panose="020B0502040204020203" pitchFamily="34" charset="0"/>
              <a:cs typeface="Segoe UI" panose="020B0502040204020203" pitchFamily="34" charset="0"/>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30</a:t>
            </a:fld>
            <a:endParaRPr lang="en-US"/>
          </a:p>
        </p:txBody>
      </p:sp>
    </p:spTree>
    <p:extLst>
      <p:ext uri="{BB962C8B-B14F-4D97-AF65-F5344CB8AC3E}">
        <p14:creationId xmlns:p14="http://schemas.microsoft.com/office/powerpoint/2010/main" val="1176911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Xamarin Forms is a new set of APIs allowing you to quickly and easily write shared User Interface code that is still rendered natively on each platform, while still providing direct access to the underlying SDKs if you need it.</a:t>
            </a:r>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31</a:t>
            </a:fld>
            <a:endParaRPr lang="en-US"/>
          </a:p>
        </p:txBody>
      </p:sp>
    </p:spTree>
    <p:extLst>
      <p:ext uri="{BB962C8B-B14F-4D97-AF65-F5344CB8AC3E}">
        <p14:creationId xmlns:p14="http://schemas.microsoft.com/office/powerpoint/2010/main" val="1598647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see here the Xamarin approach we talked about earlier</a:t>
            </a:r>
          </a:p>
          <a:p>
            <a:r>
              <a:rPr lang="en-US" baseline="0" dirty="0" smtClean="0"/>
              <a:t>This enables you to be highly productive, share code, but build out UI on each platform and access platform APIs</a:t>
            </a:r>
          </a:p>
          <a:p>
            <a:r>
              <a:rPr lang="en-US" baseline="0" dirty="0" smtClean="0"/>
              <a:t>With Xamarin.Forms you now have a nice Shared UI Code layer, but still access to platform APIs</a:t>
            </a:r>
          </a:p>
          <a:p>
            <a:r>
              <a:rPr lang="en-US" baseline="0" dirty="0" smtClean="0"/>
              <a:t>You can start from native, pick a few screens, or start with forms, and replace with native later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32</a:t>
            </a:fld>
            <a:endParaRPr lang="en-US"/>
          </a:p>
        </p:txBody>
      </p:sp>
    </p:spTree>
    <p:extLst>
      <p:ext uri="{BB962C8B-B14F-4D97-AF65-F5344CB8AC3E}">
        <p14:creationId xmlns:p14="http://schemas.microsoft.com/office/powerpoint/2010/main" val="10663095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Xamarin.Forms is much more that just a framework and includes everything</a:t>
            </a:r>
            <a:r>
              <a:rPr lang="en-US" baseline="0" dirty="0" smtClean="0"/>
              <a:t> you need to get up and running to build out full native applications.</a:t>
            </a:r>
          </a:p>
          <a:p>
            <a:endParaRPr lang="en-US" baseline="0" dirty="0" smtClean="0"/>
          </a:p>
          <a:p>
            <a:r>
              <a:rPr lang="en-US" baseline="0" dirty="0" smtClean="0"/>
              <a:t>If you are used to MVVM type of development you will feel right at home.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33</a:t>
            </a:fld>
            <a:endParaRPr lang="en-US"/>
          </a:p>
        </p:txBody>
      </p:sp>
    </p:spTree>
    <p:extLst>
      <p:ext uri="{BB962C8B-B14F-4D97-AF65-F5344CB8AC3E}">
        <p14:creationId xmlns:p14="http://schemas.microsoft.com/office/powerpoint/2010/main" val="279442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 have a set</a:t>
            </a:r>
            <a:r>
              <a:rPr lang="en-US" baseline="0" dirty="0" smtClean="0"/>
              <a:t> of pages for each screen of your application</a:t>
            </a:r>
          </a:p>
          <a:p>
            <a:r>
              <a:rPr lang="en-US" baseline="0" dirty="0" smtClean="0"/>
              <a:t>There are things like Content, and </a:t>
            </a:r>
            <a:r>
              <a:rPr lang="en-US" baseline="0" dirty="0" err="1" smtClean="0"/>
              <a:t>MasterDetail</a:t>
            </a:r>
            <a:r>
              <a:rPr lang="en-US" baseline="0" dirty="0" smtClean="0"/>
              <a:t> which gives you a nice </a:t>
            </a:r>
            <a:r>
              <a:rPr lang="en-US" baseline="0" dirty="0" err="1" smtClean="0"/>
              <a:t>flyout</a:t>
            </a:r>
            <a:endParaRPr lang="en-US" baseline="0" dirty="0" smtClean="0"/>
          </a:p>
          <a:p>
            <a:r>
              <a:rPr lang="en-US" baseline="0" dirty="0" smtClean="0"/>
              <a:t>With a tabbed view you get the correct look on each platform</a:t>
            </a:r>
          </a:p>
          <a:p>
            <a:r>
              <a:rPr lang="en-US" baseline="0" dirty="0" smtClean="0"/>
              <a:t>iOS on bottom, Android on top, and on WP you have a Pivot control</a:t>
            </a:r>
          </a:p>
          <a:p>
            <a:endParaRPr lang="en-US" baseline="0" dirty="0" smtClean="0"/>
          </a:p>
          <a:p>
            <a:r>
              <a:rPr lang="en-US" dirty="0" smtClean="0"/>
              <a:t>Inside of a page</a:t>
            </a:r>
            <a:r>
              <a:rPr lang="en-US" baseline="0" dirty="0" smtClean="0"/>
              <a:t> are layouts</a:t>
            </a:r>
          </a:p>
          <a:p>
            <a:r>
              <a:rPr lang="en-US" baseline="0" dirty="0" smtClean="0"/>
              <a:t>A lot of options from something simple like a stack panel to complex and powerful grids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34</a:t>
            </a:fld>
            <a:endParaRPr lang="en-US"/>
          </a:p>
        </p:txBody>
      </p:sp>
    </p:spTree>
    <p:extLst>
      <p:ext uri="{BB962C8B-B14F-4D97-AF65-F5344CB8AC3E}">
        <p14:creationId xmlns:p14="http://schemas.microsoft.com/office/powerpoint/2010/main" val="755735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more than 40 controls, layouts, and pages to mix and match from.</a:t>
            </a:r>
          </a:p>
          <a:p>
            <a:r>
              <a:rPr lang="en-US" dirty="0" smtClean="0"/>
              <a:t>These are all of the controls you have out of the box, you can</a:t>
            </a:r>
            <a:r>
              <a:rPr lang="en-US" baseline="0" dirty="0" smtClean="0"/>
              <a:t> of course create your own.</a:t>
            </a:r>
          </a:p>
          <a:p>
            <a:r>
              <a:rPr lang="en-US" baseline="0" dirty="0" smtClean="0"/>
              <a:t>What is unique is you get the native control and have access to it.</a:t>
            </a:r>
          </a:p>
          <a:p>
            <a:r>
              <a:rPr lang="en-US" baseline="0" dirty="0" smtClean="0"/>
              <a:t>Consider an Entry Field</a:t>
            </a:r>
          </a:p>
          <a:p>
            <a:r>
              <a:rPr lang="en-US" baseline="0" dirty="0" smtClean="0"/>
              <a:t>On iOS it is mapped to </a:t>
            </a:r>
            <a:r>
              <a:rPr lang="en-US" baseline="0" dirty="0" err="1" smtClean="0"/>
              <a:t>UITextField</a:t>
            </a:r>
            <a:endParaRPr lang="en-US" baseline="0" dirty="0" smtClean="0"/>
          </a:p>
          <a:p>
            <a:r>
              <a:rPr lang="en-US" baseline="0" dirty="0" smtClean="0"/>
              <a:t>Android it is </a:t>
            </a:r>
            <a:r>
              <a:rPr lang="en-US" baseline="0" dirty="0" err="1" smtClean="0"/>
              <a:t>EditText</a:t>
            </a:r>
            <a:endParaRPr lang="en-US" baseline="0" dirty="0" smtClean="0"/>
          </a:p>
          <a:p>
            <a:r>
              <a:rPr lang="en-US" baseline="0" dirty="0" smtClean="0"/>
              <a:t>Windows Phone it is a </a:t>
            </a:r>
            <a:r>
              <a:rPr lang="en-US" baseline="0" dirty="0" err="1" smtClean="0"/>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35</a:t>
            </a:fld>
            <a:endParaRPr lang="en-US"/>
          </a:p>
        </p:txBody>
      </p:sp>
    </p:spTree>
    <p:extLst>
      <p:ext uri="{BB962C8B-B14F-4D97-AF65-F5344CB8AC3E}">
        <p14:creationId xmlns:p14="http://schemas.microsoft.com/office/powerpoint/2010/main" val="2447555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smtClean="0">
                <a:solidFill>
                  <a:schemeClr val="tx1"/>
                </a:solidFill>
                <a:effectLst/>
                <a:latin typeface="+mn-lt"/>
                <a:ea typeface="+mn-ea"/>
                <a:cs typeface="+mn-cs"/>
              </a:rPr>
              <a:t>Single Solution for iOS, Android, and Windows</a:t>
            </a:r>
          </a:p>
          <a:p>
            <a:pPr lvl="0"/>
            <a:endParaRPr lang="en-US" sz="1200" u="none" strike="noStrike" kern="1200" dirty="0" smtClean="0">
              <a:solidFill>
                <a:schemeClr val="tx1"/>
              </a:solidFill>
              <a:effectLst/>
              <a:latin typeface="+mn-lt"/>
              <a:ea typeface="+mn-ea"/>
              <a:cs typeface="+mn-cs"/>
            </a:endParaRPr>
          </a:p>
          <a:p>
            <a:pPr lvl="0"/>
            <a:r>
              <a:rPr lang="en-US" sz="1200" u="none" strike="noStrike" kern="1200" dirty="0" smtClean="0">
                <a:solidFill>
                  <a:schemeClr val="tx1"/>
                </a:solidFill>
                <a:effectLst/>
                <a:latin typeface="+mn-lt"/>
                <a:ea typeface="+mn-ea"/>
                <a:cs typeface="+mn-cs"/>
              </a:rPr>
              <a:t>Leverage Entire Microsoft Ecosystem:</a:t>
            </a:r>
          </a:p>
          <a:p>
            <a:pPr marL="171450" lvl="0" indent="-171450">
              <a:buFont typeface="Arial" charset="0"/>
              <a:buChar char="•"/>
            </a:pPr>
            <a:r>
              <a:rPr lang="en-US" sz="1200" u="none" strike="noStrike" kern="1200" dirty="0" err="1" smtClean="0">
                <a:solidFill>
                  <a:schemeClr val="tx1"/>
                </a:solidFill>
                <a:effectLst/>
                <a:latin typeface="+mn-lt"/>
                <a:ea typeface="+mn-ea"/>
                <a:cs typeface="+mn-cs"/>
              </a:rPr>
              <a:t>ReSharper</a:t>
            </a:r>
            <a:endParaRPr lang="en-US" sz="1200" u="none" strike="noStrike" kern="1200" dirty="0" smtClean="0">
              <a:solidFill>
                <a:schemeClr val="tx1"/>
              </a:solidFill>
              <a:effectLst/>
              <a:latin typeface="+mn-lt"/>
              <a:ea typeface="+mn-ea"/>
              <a:cs typeface="+mn-cs"/>
            </a:endParaRPr>
          </a:p>
          <a:p>
            <a:pPr marL="171450" lvl="0" indent="-171450">
              <a:buFont typeface="Arial" charset="0"/>
              <a:buChar char="•"/>
            </a:pPr>
            <a:r>
              <a:rPr lang="en-US" sz="1200" u="none" strike="noStrike" kern="1200" dirty="0" smtClean="0">
                <a:solidFill>
                  <a:schemeClr val="tx1"/>
                </a:solidFill>
                <a:effectLst/>
                <a:latin typeface="+mn-lt"/>
                <a:ea typeface="+mn-ea"/>
                <a:cs typeface="+mn-cs"/>
              </a:rPr>
              <a:t>Team Foundation Server</a:t>
            </a:r>
          </a:p>
          <a:p>
            <a:pPr marL="171450" lvl="0" indent="-171450">
              <a:buFont typeface="Arial" charset="0"/>
              <a:buChar char="•"/>
            </a:pPr>
            <a:r>
              <a:rPr lang="en-US" sz="1200" u="none" strike="noStrike" kern="1200" dirty="0" smtClean="0">
                <a:solidFill>
                  <a:schemeClr val="tx1"/>
                </a:solidFill>
                <a:effectLst/>
                <a:latin typeface="+mn-lt"/>
                <a:ea typeface="+mn-ea"/>
                <a:cs typeface="+mn-cs"/>
              </a:rPr>
              <a:t>Azure</a:t>
            </a:r>
          </a:p>
          <a:p>
            <a:pPr marL="171450" lvl="0" indent="-171450">
              <a:buFont typeface="Arial" charset="0"/>
              <a:buChar char="•"/>
            </a:pPr>
            <a:r>
              <a:rPr lang="en-US" sz="1200" u="none" strike="noStrike" kern="1200" dirty="0" smtClean="0">
                <a:solidFill>
                  <a:schemeClr val="tx1"/>
                </a:solidFill>
                <a:effectLst/>
                <a:latin typeface="+mn-lt"/>
                <a:ea typeface="+mn-ea"/>
                <a:cs typeface="+mn-cs"/>
              </a:rPr>
              <a:t>ASP.NET</a:t>
            </a:r>
          </a:p>
          <a:p>
            <a:pPr marL="171450" lvl="0" indent="-171450">
              <a:buFont typeface="Arial" charset="0"/>
              <a:buChar char="•"/>
            </a:pPr>
            <a:r>
              <a:rPr lang="en-US" sz="1200" u="none" strike="noStrike" kern="1200" dirty="0" smtClean="0">
                <a:solidFill>
                  <a:schemeClr val="tx1"/>
                </a:solidFill>
                <a:effectLst/>
                <a:latin typeface="+mn-lt"/>
                <a:ea typeface="+mn-ea"/>
                <a:cs typeface="+mn-cs"/>
              </a:rPr>
              <a:t>Favorite</a:t>
            </a:r>
            <a:r>
              <a:rPr lang="en-US" sz="1200" u="none" strike="noStrike" kern="1200" baseline="0" dirty="0" smtClean="0">
                <a:solidFill>
                  <a:schemeClr val="tx1"/>
                </a:solidFill>
                <a:effectLst/>
                <a:latin typeface="+mn-lt"/>
                <a:ea typeface="+mn-ea"/>
                <a:cs typeface="+mn-cs"/>
              </a:rPr>
              <a:t> Code Coverage and Profiling Tools</a:t>
            </a:r>
            <a:endParaRPr lang="en-US" sz="1200" u="none" strike="noStrike" kern="1200" dirty="0" smtClean="0">
              <a:solidFill>
                <a:schemeClr val="tx1"/>
              </a:solidFill>
              <a:effectLst/>
              <a:latin typeface="+mn-lt"/>
              <a:ea typeface="+mn-ea"/>
              <a:cs typeface="+mn-cs"/>
            </a:endParaRPr>
          </a:p>
          <a:p>
            <a:pPr lvl="0"/>
            <a:endParaRPr lang="en-US" sz="1200" u="none" strike="noStrike" kern="1200" dirty="0" smtClean="0">
              <a:solidFill>
                <a:schemeClr val="tx1"/>
              </a:solidFill>
              <a:effectLst/>
              <a:latin typeface="+mn-lt"/>
              <a:ea typeface="+mn-ea"/>
              <a:cs typeface="+mn-cs"/>
            </a:endParaRPr>
          </a:p>
          <a:p>
            <a:pPr lvl="0"/>
            <a:r>
              <a:rPr lang="en-US" sz="1200" u="none" strike="noStrike" kern="1200" dirty="0" smtClean="0">
                <a:solidFill>
                  <a:schemeClr val="tx1"/>
                </a:solidFill>
                <a:effectLst/>
                <a:latin typeface="+mn-lt"/>
                <a:ea typeface="+mn-ea"/>
                <a:cs typeface="+mn-cs"/>
              </a:rPr>
              <a:t>Starter Compatible </a:t>
            </a:r>
          </a:p>
          <a:p>
            <a:pPr lvl="0"/>
            <a:endParaRPr lang="en-US" sz="1200" u="none" strike="noStrike" kern="1200" baseline="0" dirty="0" smtClean="0">
              <a:solidFill>
                <a:schemeClr val="tx1"/>
              </a:solidFill>
              <a:effectLst/>
              <a:latin typeface="+mn-lt"/>
              <a:ea typeface="+mn-ea"/>
              <a:cs typeface="+mn-cs"/>
            </a:endParaRPr>
          </a:p>
          <a:p>
            <a:pPr lvl="0"/>
            <a:r>
              <a:rPr lang="en-US" sz="1200" u="none" strike="noStrike" kern="1200" baseline="0" dirty="0" smtClean="0">
                <a:solidFill>
                  <a:schemeClr val="tx1"/>
                </a:solidFill>
                <a:effectLst/>
                <a:latin typeface="+mn-lt"/>
                <a:ea typeface="+mn-ea"/>
                <a:cs typeface="+mn-cs"/>
              </a:rPr>
              <a:t>Visual Studio 2012, 2013, and 2015 including Community Edition</a:t>
            </a:r>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2078480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Plug</a:t>
            </a:r>
            <a:r>
              <a:rPr lang="en-US" baseline="0" dirty="0" smtClean="0"/>
              <a:t> your iOS device into your PC </a:t>
            </a:r>
          </a:p>
          <a:p>
            <a:r>
              <a:rPr lang="en-US" baseline="0" dirty="0" smtClean="0"/>
              <a:t>USB port is automatically remoted to your Mac.</a:t>
            </a:r>
          </a:p>
          <a:p>
            <a:r>
              <a:rPr lang="en-US" baseline="0" dirty="0" smtClean="0"/>
              <a:t>Never leave your PC</a:t>
            </a:r>
            <a:endParaRPr lang="en-US" dirty="0"/>
          </a:p>
        </p:txBody>
      </p:sp>
    </p:spTree>
    <p:extLst>
      <p:ext uri="{BB962C8B-B14F-4D97-AF65-F5344CB8AC3E}">
        <p14:creationId xmlns:p14="http://schemas.microsoft.com/office/powerpoint/2010/main" val="637525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makes up a “Native” mobile application? I am sure you have heard the</a:t>
            </a:r>
            <a:r>
              <a:rPr lang="en-US" baseline="0" dirty="0" smtClean="0"/>
              <a:t> “native” thrown around, but what does that really mean?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17286711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Xamarin Studio on Mac offers: Android, iOS and Mac development</a:t>
            </a:r>
          </a:p>
          <a:p>
            <a:r>
              <a:rPr lang="en-US" baseline="0" dirty="0" smtClean="0"/>
              <a:t>World Class IDE with great features:</a:t>
            </a:r>
          </a:p>
          <a:p>
            <a:pPr marL="171450" indent="-171450">
              <a:buFont typeface="Arial" panose="020B0604020202020204" pitchFamily="34" charset="0"/>
              <a:buChar char="•"/>
            </a:pPr>
            <a:r>
              <a:rPr lang="en-US" baseline="0" dirty="0" smtClean="0"/>
              <a:t>Code Analysis</a:t>
            </a:r>
          </a:p>
          <a:p>
            <a:pPr marL="171450" indent="-171450">
              <a:buFont typeface="Arial" panose="020B0604020202020204" pitchFamily="34" charset="0"/>
              <a:buChar char="•"/>
            </a:pPr>
            <a:r>
              <a:rPr lang="en-US" baseline="0" dirty="0" smtClean="0"/>
              <a:t>Upload to Test Flight</a:t>
            </a:r>
          </a:p>
          <a:p>
            <a:pPr marL="171450" indent="-171450">
              <a:buFont typeface="Arial" panose="020B0604020202020204" pitchFamily="34" charset="0"/>
              <a:buChar char="•"/>
            </a:pPr>
            <a:r>
              <a:rPr lang="en-US" baseline="0" dirty="0" err="1" smtClean="0"/>
              <a:t>Git</a:t>
            </a:r>
            <a:r>
              <a:rPr lang="en-US" baseline="0" dirty="0" smtClean="0"/>
              <a:t> &amp; Subversion  Integration</a:t>
            </a:r>
          </a:p>
          <a:p>
            <a:pPr marL="171450" indent="-171450">
              <a:buFont typeface="Arial" panose="020B0604020202020204" pitchFamily="34" charset="0"/>
              <a:buChar char="•"/>
            </a:pPr>
            <a:r>
              <a:rPr lang="en-US" baseline="0" dirty="0" smtClean="0"/>
              <a:t>Code Completion</a:t>
            </a:r>
          </a:p>
          <a:p>
            <a:pPr marL="171450" indent="-171450">
              <a:buFont typeface="Arial" panose="020B0604020202020204" pitchFamily="34" charset="0"/>
              <a:buChar char="•"/>
            </a:pPr>
            <a:r>
              <a:rPr lang="en-US" baseline="0" dirty="0" smtClean="0"/>
              <a:t>Code Navigation</a:t>
            </a:r>
          </a:p>
          <a:p>
            <a:pPr marL="0" indent="0">
              <a:buFont typeface="Arial" panose="020B0604020202020204" pitchFamily="34" charset="0"/>
              <a:buNone/>
            </a:pPr>
            <a:r>
              <a:rPr lang="en-US" baseline="0" dirty="0" smtClean="0"/>
              <a:t>Easy transition from Visual Studio</a:t>
            </a:r>
          </a:p>
          <a:p>
            <a:pPr marL="0" indent="0">
              <a:buFont typeface="Arial" panose="020B0604020202020204" pitchFamily="34" charset="0"/>
              <a:buNone/>
            </a:pPr>
            <a:r>
              <a:rPr lang="en-US" baseline="0" dirty="0" smtClean="0"/>
              <a:t>The same Solution &amp; Projects open in BOTH Xamarin Studio and Visual Studio!</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196095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is your complete</a:t>
            </a:r>
            <a:r>
              <a:rPr lang="en-US" baseline="0" dirty="0" smtClean="0"/>
              <a:t> mobile solution.</a:t>
            </a:r>
          </a:p>
          <a:p>
            <a:endParaRPr lang="en-US" baseline="0" dirty="0" smtClean="0"/>
          </a:p>
          <a:p>
            <a:r>
              <a:rPr lang="en-US" baseline="0" dirty="0" smtClean="0"/>
              <a:t>Xamarin Platform is usually what you hear about which is building native iOS, Android, Mac, and Windows Apps all in C#</a:t>
            </a:r>
          </a:p>
          <a:p>
            <a:endParaRPr lang="en-US" baseline="0" dirty="0" smtClean="0"/>
          </a:p>
          <a:p>
            <a:r>
              <a:rPr lang="en-US" baseline="0" dirty="0" smtClean="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42</a:t>
            </a:fld>
            <a:endParaRPr lang="en-US"/>
          </a:p>
        </p:txBody>
      </p:sp>
    </p:spTree>
    <p:extLst>
      <p:ext uri="{BB962C8B-B14F-4D97-AF65-F5344CB8AC3E}">
        <p14:creationId xmlns:p14="http://schemas.microsoft.com/office/powerpoint/2010/main" val="1069728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there are several challenges</a:t>
            </a:r>
            <a:r>
              <a:rPr lang="en-US" baseline="0" dirty="0" smtClean="0"/>
              <a:t> that we must overcome as mobile developers including….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43</a:t>
            </a:fld>
            <a:endParaRPr lang="en-US"/>
          </a:p>
        </p:txBody>
      </p:sp>
    </p:spTree>
    <p:extLst>
      <p:ext uri="{BB962C8B-B14F-4D97-AF65-F5344CB8AC3E}">
        <p14:creationId xmlns:p14="http://schemas.microsoft.com/office/powerpoint/2010/main" val="11442780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let’s take a look at the shear number of configurations there are between iOS and Android. As iOS progresses this number is only set to increase, and on Android it is already a HUGE number of configurations to even think about testing.</a:t>
            </a:r>
          </a:p>
          <a:p>
            <a:endParaRPr lang="en-US" baseline="0" dirty="0" smtClean="0"/>
          </a:p>
          <a:p>
            <a:r>
              <a:rPr lang="en-US" baseline="0" dirty="0" smtClean="0"/>
              <a:t>iOS: 7, 7.1, 8, 8.1, 8.2</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44</a:t>
            </a:fld>
            <a:endParaRPr lang="en-US"/>
          </a:p>
        </p:txBody>
      </p:sp>
    </p:spTree>
    <p:extLst>
      <p:ext uri="{BB962C8B-B14F-4D97-AF65-F5344CB8AC3E}">
        <p14:creationId xmlns:p14="http://schemas.microsoft.com/office/powerpoint/2010/main" val="1192707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US" sz="1200" kern="1200" dirty="0" err="1" smtClean="0">
                <a:solidFill>
                  <a:schemeClr val="tx1"/>
                </a:solidFill>
                <a:effectLst/>
                <a:latin typeface="+mn-lt"/>
                <a:ea typeface="+mn-ea"/>
                <a:cs typeface="+mn-cs"/>
              </a:rPr>
              <a:t>OpenSignal</a:t>
            </a:r>
            <a:r>
              <a:rPr lang="en-US" sz="1200" kern="1200" dirty="0" smtClean="0">
                <a:solidFill>
                  <a:schemeClr val="tx1"/>
                </a:solidFill>
                <a:effectLst/>
                <a:latin typeface="+mn-lt"/>
                <a:ea typeface="+mn-ea"/>
                <a:cs typeface="+mn-cs"/>
              </a:rPr>
              <a:t> is a global app that publishes an annual report on Android device fragmentation based on the distinct Android device types that download their app. This is their August 2014 data, with an astonishing 19,000 device types using their app, up by 60% from just last year. </a:t>
            </a:r>
          </a:p>
          <a:p>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Different device operating systems, form factors, screen sizes, resolutions, chip sets, and manufacturer modifications make it difficult to know that your app will work well on all devices</a:t>
            </a:r>
          </a:p>
          <a:p>
            <a:endParaRPr lang="en-US" dirty="0"/>
          </a:p>
        </p:txBody>
      </p:sp>
      <p:sp>
        <p:nvSpPr>
          <p:cNvPr id="4" name="Slide Number Placeholder 3"/>
          <p:cNvSpPr>
            <a:spLocks noGrp="1"/>
          </p:cNvSpPr>
          <p:nvPr>
            <p:ph type="sldNum" sz="quarter" idx="10"/>
          </p:nvPr>
        </p:nvSpPr>
        <p:spPr/>
        <p:txBody>
          <a:bodyPr/>
          <a:lstStyle/>
          <a:p>
            <a:fld id="{B755A43D-1235-1546-8775-42C50341BA57}" type="slidenum">
              <a:rPr lang="en-US" smtClean="0"/>
              <a:t>45</a:t>
            </a:fld>
            <a:endParaRPr lang="en-US"/>
          </a:p>
        </p:txBody>
      </p:sp>
    </p:spTree>
    <p:extLst>
      <p:ext uri="{BB962C8B-B14F-4D97-AF65-F5344CB8AC3E}">
        <p14:creationId xmlns:p14="http://schemas.microsoft.com/office/powerpoint/2010/main" val="816504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Looking at just a few of the screen</a:t>
            </a:r>
            <a:r>
              <a:rPr lang="en-US" baseline="0" dirty="0" smtClean="0"/>
              <a:t> sizes of Samsung devices you couldn’t even fit all of them on the screen, so how do you handle this problem?</a:t>
            </a:r>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46</a:t>
            </a:fld>
            <a:endParaRPr lang="en-US"/>
          </a:p>
        </p:txBody>
      </p:sp>
    </p:spTree>
    <p:extLst>
      <p:ext uri="{BB962C8B-B14F-4D97-AF65-F5344CB8AC3E}">
        <p14:creationId xmlns:p14="http://schemas.microsoft.com/office/powerpoint/2010/main" val="511583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fragmentation</a:t>
            </a:r>
            <a:r>
              <a:rPr lang="en-US" baseline="0" dirty="0" smtClean="0"/>
              <a:t> isn’t just in the devices, but as we start to build on our applications you soon found out they are ever increasingly complex.</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47</a:t>
            </a:fld>
            <a:endParaRPr lang="en-US"/>
          </a:p>
        </p:txBody>
      </p:sp>
    </p:spTree>
    <p:extLst>
      <p:ext uri="{BB962C8B-B14F-4D97-AF65-F5344CB8AC3E}">
        <p14:creationId xmlns:p14="http://schemas.microsoft.com/office/powerpoint/2010/main" val="6558586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simple command you can simulate</a:t>
            </a:r>
            <a:r>
              <a:rPr lang="en-US" baseline="0" dirty="0" smtClean="0"/>
              <a:t> all of your users interactions to build out a great test suite that can be run over and over again.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48</a:t>
            </a:fld>
            <a:endParaRPr lang="en-US"/>
          </a:p>
        </p:txBody>
      </p:sp>
    </p:spTree>
    <p:extLst>
      <p:ext uri="{BB962C8B-B14F-4D97-AF65-F5344CB8AC3E}">
        <p14:creationId xmlns:p14="http://schemas.microsoft.com/office/powerpoint/2010/main" val="5593010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a:t>
            </a:r>
            <a:r>
              <a:rPr lang="en-US" dirty="0" err="1" smtClean="0"/>
              <a:t>Xamarin.UI</a:t>
            </a:r>
            <a:r>
              <a:rPr lang="en-US" baseline="0" dirty="0" err="1" smtClean="0"/>
              <a:t>Test</a:t>
            </a:r>
            <a:r>
              <a:rPr lang="en-US" baseline="0" dirty="0" smtClean="0"/>
              <a:t> comes in to help with this shift. </a:t>
            </a:r>
            <a:r>
              <a:rPr lang="en-US" dirty="0" err="1" smtClean="0"/>
              <a:t>Xamarin.UITest</a:t>
            </a:r>
            <a:r>
              <a:rPr lang="en-US" baseline="0" dirty="0" smtClean="0"/>
              <a:t> is a framework that ties in directly to the </a:t>
            </a:r>
            <a:r>
              <a:rPr lang="en-US" baseline="0" dirty="0" err="1" smtClean="0"/>
              <a:t>Nunit</a:t>
            </a:r>
            <a:r>
              <a:rPr lang="en-US" baseline="0" dirty="0" smtClean="0"/>
              <a:t> testing framework to write the UI tests. You can even run them directly against a simulator for free to do regression tests on your applications.</a:t>
            </a:r>
          </a:p>
          <a:p>
            <a:endParaRPr lang="en-US" baseline="0" dirty="0" smtClean="0"/>
          </a:p>
          <a:p>
            <a:pPr marL="0" indent="0">
              <a:buNone/>
            </a:pPr>
            <a:r>
              <a:rPr lang="en-US" sz="1200" smtClean="0"/>
              <a:t>Freely available for testing on a Simulator*</a:t>
            </a:r>
            <a:endParaRPr lang="en-US" sz="1200" dirty="0"/>
          </a:p>
        </p:txBody>
      </p:sp>
    </p:spTree>
    <p:extLst>
      <p:ext uri="{BB962C8B-B14F-4D97-AF65-F5344CB8AC3E}">
        <p14:creationId xmlns:p14="http://schemas.microsoft.com/office/powerpoint/2010/main" val="11860904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a:t>
            </a:r>
            <a:r>
              <a:rPr lang="en-US" baseline="0" dirty="0" smtClean="0"/>
              <a:t> test scripts and test again thousands of physical devices!</a:t>
            </a:r>
          </a:p>
          <a:p>
            <a:endParaRPr lang="en-US" baseline="0" dirty="0" smtClean="0"/>
          </a:p>
          <a:p>
            <a:r>
              <a:rPr lang="en-US" baseline="0" dirty="0" smtClean="0"/>
              <a:t>All Xamarin subscribers get free device time! Check </a:t>
            </a:r>
            <a:r>
              <a:rPr lang="en-US" baseline="0" dirty="0" err="1" smtClean="0"/>
              <a:t>store.xamarin.com</a:t>
            </a:r>
            <a:r>
              <a:rPr lang="en-US" baseline="0" dirty="0" smtClean="0"/>
              <a:t> for details.</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52</a:t>
            </a:fld>
            <a:endParaRPr lang="en-US"/>
          </a:p>
        </p:txBody>
      </p:sp>
    </p:spTree>
    <p:extLst>
      <p:ext uri="{BB962C8B-B14F-4D97-AF65-F5344CB8AC3E}">
        <p14:creationId xmlns:p14="http://schemas.microsoft.com/office/powerpoint/2010/main" val="808808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a:t>
            </a:r>
            <a:r>
              <a:rPr lang="en-US" baseline="0" dirty="0" smtClean="0"/>
              <a:t> native app needs a lot of things, but three important ones stick out:</a:t>
            </a:r>
          </a:p>
          <a:p>
            <a:pPr marL="228600" indent="-228600">
              <a:buFont typeface="+mj-lt"/>
              <a:buAutoNum type="arabicPeriod"/>
            </a:pPr>
            <a:r>
              <a:rPr lang="en-US" baseline="0" dirty="0" smtClean="0"/>
              <a:t>Native User Interface: Apps need to look and act correct per platform.</a:t>
            </a:r>
          </a:p>
          <a:p>
            <a:pPr marL="228600" indent="-228600">
              <a:buFont typeface="+mj-lt"/>
              <a:buAutoNum type="arabicPeriod"/>
            </a:pPr>
            <a:r>
              <a:rPr lang="en-US" baseline="0" dirty="0" smtClean="0"/>
              <a:t>Full SDK Access: As a developer we need to add the latest and greatest features</a:t>
            </a:r>
          </a:p>
          <a:p>
            <a:pPr marL="228600" indent="-228600">
              <a:buFont typeface="+mj-lt"/>
              <a:buAutoNum type="arabicPeriod"/>
            </a:pPr>
            <a:r>
              <a:rPr lang="en-US" baseline="0" dirty="0" smtClean="0"/>
              <a:t>Native Performance: Needs to be fast and fluid</a:t>
            </a:r>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defTabSz="914099" eaLnBrk="0" hangingPunct="0"/>
            <a:r>
              <a:rPr lang="en-US" sz="400" b="1" kern="0" smtClean="0">
                <a:gradFill>
                  <a:gsLst>
                    <a:gs pos="0">
                      <a:prstClr val="black"/>
                    </a:gs>
                    <a:gs pos="100000">
                      <a:prstClr val="black"/>
                    </a:gs>
                  </a:gsLst>
                  <a:lin ang="5400000" scaled="0"/>
                </a:gradFill>
                <a:latin typeface="Segoe UI" pitchFamily="34" charset="0"/>
                <a:ea typeface="Segoe UI" pitchFamily="34" charset="0"/>
                <a:cs typeface="Segoe UI" pitchFamily="34" charset="0"/>
                <a:sym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b="1" kern="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sym typeface="Segoe UI"/>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defTabSz="825500"/>
            <a:fld id="{E74353ED-ACB2-44BF-A903-985B0AF962B7}" type="datetime1">
              <a:rPr lang="en-US" sz="4500" b="1" kern="0" smtClean="0">
                <a:solidFill>
                  <a:srgbClr val="3B99D4"/>
                </a:solidFill>
                <a:latin typeface="Segoe UI"/>
                <a:ea typeface="Segoe UI"/>
                <a:cs typeface="Segoe UI"/>
                <a:sym typeface="Segoe UI"/>
              </a:rPr>
              <a:pPr defTabSz="825500"/>
              <a:t>5/12/2016</a:t>
            </a:fld>
            <a:endParaRPr lang="en-US" sz="4500" b="1" kern="0" dirty="0">
              <a:solidFill>
                <a:srgbClr val="3B99D4"/>
              </a:solidFill>
              <a:latin typeface="Segoe UI"/>
              <a:ea typeface="Segoe UI"/>
              <a:cs typeface="Segoe UI"/>
              <a:sym typeface="Segoe UI"/>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defTabSz="825500"/>
            <a:fld id="{B4008EB6-D09E-4580-8CD6-DDB14511944F}" type="slidenum">
              <a:rPr lang="en-US" sz="4500" b="1" kern="0" smtClean="0">
                <a:solidFill>
                  <a:srgbClr val="3B99D4"/>
                </a:solidFill>
                <a:latin typeface="Segoe UI"/>
                <a:ea typeface="Segoe UI"/>
                <a:cs typeface="Segoe UI"/>
                <a:sym typeface="Segoe UI"/>
              </a:rPr>
              <a:pPr defTabSz="825500"/>
              <a:t>6</a:t>
            </a:fld>
            <a:endParaRPr lang="en-US" sz="4500" b="1" kern="0" dirty="0">
              <a:solidFill>
                <a:srgbClr val="3B99D4"/>
              </a:solidFill>
              <a:latin typeface="Segoe UI"/>
              <a:ea typeface="Segoe UI"/>
              <a:cs typeface="Segoe UI"/>
              <a:sym typeface="Segoe UI"/>
            </a:endParaRPr>
          </a:p>
        </p:txBody>
      </p:sp>
    </p:spTree>
    <p:extLst>
      <p:ext uri="{BB962C8B-B14F-4D97-AF65-F5344CB8AC3E}">
        <p14:creationId xmlns:p14="http://schemas.microsoft.com/office/powerpoint/2010/main" val="16114722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is your complete</a:t>
            </a:r>
            <a:r>
              <a:rPr lang="en-US" baseline="0" dirty="0" smtClean="0"/>
              <a:t> mobile solution.</a:t>
            </a:r>
          </a:p>
          <a:p>
            <a:endParaRPr lang="en-US" baseline="0" dirty="0" smtClean="0"/>
          </a:p>
          <a:p>
            <a:r>
              <a:rPr lang="en-US" baseline="0" dirty="0" smtClean="0"/>
              <a:t>Xamarin Platform is usually what you hear about which is building native iOS, Android, Mac, and Windows Apps all in C#</a:t>
            </a:r>
          </a:p>
          <a:p>
            <a:endParaRPr lang="en-US" baseline="0" dirty="0" smtClean="0"/>
          </a:p>
          <a:p>
            <a:r>
              <a:rPr lang="en-US" baseline="0" dirty="0" smtClean="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53</a:t>
            </a:fld>
            <a:endParaRPr lang="en-US"/>
          </a:p>
        </p:txBody>
      </p:sp>
    </p:spTree>
    <p:extLst>
      <p:ext uri="{BB962C8B-B14F-4D97-AF65-F5344CB8AC3E}">
        <p14:creationId xmlns:p14="http://schemas.microsoft.com/office/powerpoint/2010/main" val="2052423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is your complete</a:t>
            </a:r>
            <a:r>
              <a:rPr lang="en-US" baseline="0" dirty="0" smtClean="0"/>
              <a:t> mobile solution.</a:t>
            </a:r>
          </a:p>
          <a:p>
            <a:endParaRPr lang="en-US" baseline="0" dirty="0" smtClean="0"/>
          </a:p>
          <a:p>
            <a:r>
              <a:rPr lang="en-US" baseline="0" dirty="0" smtClean="0"/>
              <a:t>Xamarin Platform is usually what you hear about which is building native iOS, Android, Mac, and Windows Apps all in C#</a:t>
            </a:r>
          </a:p>
          <a:p>
            <a:endParaRPr lang="en-US" baseline="0" dirty="0" smtClean="0"/>
          </a:p>
          <a:p>
            <a:r>
              <a:rPr lang="en-US" baseline="0" dirty="0" smtClean="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56</a:t>
            </a:fld>
            <a:endParaRPr lang="en-US"/>
          </a:p>
        </p:txBody>
      </p:sp>
    </p:spTree>
    <p:extLst>
      <p:ext uri="{BB962C8B-B14F-4D97-AF65-F5344CB8AC3E}">
        <p14:creationId xmlns:p14="http://schemas.microsoft.com/office/powerpoint/2010/main" val="2033891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is your complete</a:t>
            </a:r>
            <a:r>
              <a:rPr lang="en-US" baseline="0" dirty="0" smtClean="0"/>
              <a:t> mobile solution.</a:t>
            </a:r>
          </a:p>
          <a:p>
            <a:endParaRPr lang="en-US" baseline="0" dirty="0" smtClean="0"/>
          </a:p>
          <a:p>
            <a:r>
              <a:rPr lang="en-US" baseline="0" dirty="0" smtClean="0"/>
              <a:t>Xamarin Platform is usually what you hear about which is building native iOS, Android, Mac, and Windows Apps all in C#</a:t>
            </a:r>
          </a:p>
          <a:p>
            <a:endParaRPr lang="en-US" baseline="0" dirty="0" smtClean="0"/>
          </a:p>
          <a:p>
            <a:r>
              <a:rPr lang="en-US" baseline="0" dirty="0" smtClean="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58</a:t>
            </a:fld>
            <a:endParaRPr lang="en-US"/>
          </a:p>
        </p:txBody>
      </p:sp>
    </p:spTree>
    <p:extLst>
      <p:ext uri="{BB962C8B-B14F-4D97-AF65-F5344CB8AC3E}">
        <p14:creationId xmlns:p14="http://schemas.microsoft.com/office/powerpoint/2010/main" val="2096586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started today with free 30 day trial of Xamarin</a:t>
            </a:r>
            <a:r>
              <a:rPr lang="en-US" baseline="0" dirty="0" smtClean="0"/>
              <a:t> at xamarin.com</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59</a:t>
            </a:fld>
            <a:endParaRPr lang="en-US"/>
          </a:p>
        </p:txBody>
      </p:sp>
    </p:spTree>
    <p:extLst>
      <p:ext uri="{BB962C8B-B14F-4D97-AF65-F5344CB8AC3E}">
        <p14:creationId xmlns:p14="http://schemas.microsoft.com/office/powerpoint/2010/main" val="6490227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charset="0"/>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7733198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5/12/2016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735079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Instant Articles was recently released</a:t>
            </a:r>
            <a:r>
              <a:rPr lang="en-US" baseline="0" dirty="0" smtClean="0"/>
              <a:t> by Facebook for browsing articles on the iPhone and it is a beautiful native experience with great animations taking advantage of the great look of iOS. To prove the point on how important native is read this quote.</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7</a:t>
            </a:fld>
            <a:endParaRPr lang="en-US"/>
          </a:p>
        </p:txBody>
      </p:sp>
    </p:spTree>
    <p:extLst>
      <p:ext uri="{BB962C8B-B14F-4D97-AF65-F5344CB8AC3E}">
        <p14:creationId xmlns:p14="http://schemas.microsoft.com/office/powerpoint/2010/main" val="905894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know what we want how do we get there? Let’s talk about the state of mobile</a:t>
            </a:r>
            <a:r>
              <a:rPr lang="en-US" baseline="0" dirty="0" smtClean="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8</a:t>
            </a:fld>
            <a:endParaRPr lang="en-US"/>
          </a:p>
        </p:txBody>
      </p:sp>
    </p:spTree>
    <p:extLst>
      <p:ext uri="{BB962C8B-B14F-4D97-AF65-F5344CB8AC3E}">
        <p14:creationId xmlns:p14="http://schemas.microsoft.com/office/powerpoint/2010/main" val="415922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Multiple</a:t>
            </a:r>
            <a:r>
              <a:rPr lang="en-US" baseline="0" dirty="0" smtClean="0"/>
              <a:t> Teams</a:t>
            </a:r>
          </a:p>
          <a:p>
            <a:pPr marL="171450" indent="-171450">
              <a:buFont typeface="Arial" panose="020B0604020202020204" pitchFamily="34" charset="0"/>
              <a:buChar char="•"/>
            </a:pPr>
            <a:r>
              <a:rPr lang="en-US" baseline="0" dirty="0" smtClean="0"/>
              <a:t>Multiple Code Bases</a:t>
            </a:r>
          </a:p>
          <a:p>
            <a:pPr marL="171450" indent="-171450">
              <a:buFont typeface="Arial" panose="020B0604020202020204" pitchFamily="34" charset="0"/>
              <a:buChar char="•"/>
            </a:pPr>
            <a:r>
              <a:rPr lang="en-US" baseline="0" dirty="0" smtClean="0"/>
              <a:t>Expensive &amp; Slow</a:t>
            </a:r>
          </a:p>
          <a:p>
            <a:pPr marL="171450" indent="-171450">
              <a:buFont typeface="Arial" panose="020B0604020202020204" pitchFamily="34" charset="0"/>
              <a:buChar char="•"/>
            </a:pPr>
            <a:r>
              <a:rPr lang="en-US" baseline="0" dirty="0" smtClean="0"/>
              <a:t>Positive = Great apps delivered to user’s platform</a:t>
            </a:r>
          </a:p>
          <a:p>
            <a:pPr marL="171450" indent="-171450">
              <a:buFont typeface="Arial" panose="020B0604020202020204" pitchFamily="34" charset="0"/>
              <a:buChar char="•"/>
            </a:pPr>
            <a:r>
              <a:rPr lang="en-US" baseline="0" dirty="0" smtClean="0"/>
              <a:t>Negative = Development hampered by multiple code bases &amp; fragmentation</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9</a:t>
            </a:fld>
            <a:endParaRPr lang="en-US"/>
          </a:p>
        </p:txBody>
      </p:sp>
    </p:spTree>
    <p:extLst>
      <p:ext uri="{BB962C8B-B14F-4D97-AF65-F5344CB8AC3E}">
        <p14:creationId xmlns:p14="http://schemas.microsoft.com/office/powerpoint/2010/main" val="1730441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Unhappy Users</a:t>
            </a:r>
          </a:p>
          <a:p>
            <a:pPr marL="171450" indent="-171450">
              <a:buFont typeface="Arial" panose="020B0604020202020204" pitchFamily="34" charset="0"/>
              <a:buChar char="•"/>
            </a:pPr>
            <a:r>
              <a:rPr lang="en-US" dirty="0" smtClean="0"/>
              <a:t>Unhappy</a:t>
            </a:r>
            <a:r>
              <a:rPr lang="en-US" baseline="0" dirty="0" smtClean="0"/>
              <a:t> Developers</a:t>
            </a:r>
          </a:p>
          <a:p>
            <a:pPr marL="171450" indent="-171450">
              <a:buFont typeface="Arial" panose="020B0604020202020204" pitchFamily="34" charset="0"/>
              <a:buChar char="•"/>
            </a:pPr>
            <a:r>
              <a:rPr lang="en-US" baseline="0" dirty="0" smtClean="0"/>
              <a:t>Increase in Abandoned Apps</a:t>
            </a:r>
          </a:p>
          <a:p>
            <a:pPr marL="171450" indent="-171450">
              <a:buFont typeface="Arial" panose="020B0604020202020204" pitchFamily="34" charset="0"/>
              <a:buChar char="•"/>
            </a:pPr>
            <a:r>
              <a:rPr lang="en-US" baseline="0" dirty="0" smtClean="0"/>
              <a:t>Limited to what is implemented</a:t>
            </a:r>
            <a:endParaRPr lang="en-US" dirty="0" smtClean="0"/>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5/12/2016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76387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UI build natively per platform,</a:t>
            </a:r>
            <a:r>
              <a:rPr lang="en-US" baseline="0" dirty="0" smtClean="0"/>
              <a:t> leveraging C#</a:t>
            </a:r>
            <a:endParaRPr lang="en-US" dirty="0" smtClean="0"/>
          </a:p>
          <a:p>
            <a:r>
              <a:rPr lang="en-US" dirty="0" smtClean="0"/>
              <a:t>C# + XAML</a:t>
            </a:r>
          </a:p>
          <a:p>
            <a:r>
              <a:rPr lang="en-US" dirty="0" smtClean="0"/>
              <a:t>C#</a:t>
            </a:r>
            <a:r>
              <a:rPr lang="en-US" baseline="0" dirty="0" smtClean="0"/>
              <a:t> + XML</a:t>
            </a:r>
          </a:p>
          <a:p>
            <a:r>
              <a:rPr lang="en-US" baseline="0" dirty="0" smtClean="0"/>
              <a:t>C# + XIB</a:t>
            </a:r>
          </a:p>
          <a:p>
            <a:r>
              <a:rPr lang="en-US" baseline="0" dirty="0" smtClean="0"/>
              <a:t>One shared app logic code base, iOS, Android, Mac, Windows Phone, Windows Store, Windows</a:t>
            </a:r>
          </a:p>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5/12/2016 10:12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7661460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a:p>
            <a:pPr lvl="0"/>
            <a:r>
              <a:rPr lang="en-US" dirty="0" smtClean="0"/>
              <a:t>Presenter Title</a:t>
            </a:r>
          </a:p>
          <a:p>
            <a:pPr lvl="0"/>
            <a:r>
              <a:rPr lang="en-US" dirty="0" smtClean="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Drag picture to placeholder or click icon to add</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Drag picture to placeholder or click icon to add</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Drag picture to placeholder or click icon to add</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1116519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1275373743"/>
      </p:ext>
    </p:extLst>
  </p:cSld>
  <p:clrMapOvr>
    <a:masterClrMapping/>
  </p:clrMapOvr>
  <p:transition spd="med"/>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4312403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374041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11260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DO NOT US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rgbClr val="FFFFFF"/>
              </a:solidFill>
            </a:endParaRPr>
          </a:p>
        </p:txBody>
      </p:sp>
    </p:spTree>
    <p:extLst>
      <p:ext uri="{BB962C8B-B14F-4D97-AF65-F5344CB8AC3E}">
        <p14:creationId xmlns:p14="http://schemas.microsoft.com/office/powerpoint/2010/main" val="1043388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3600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smtClean="0"/>
              <a:t>Title text</a:t>
            </a:r>
            <a:endParaRPr lang="en-US" dirty="0"/>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082110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840950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Title Slide w/o illustration Light">
    <p:bg>
      <p:bgPr>
        <a:solidFill>
          <a:srgbClr val="2B3951"/>
        </a:solidFill>
        <a:effectLst/>
      </p:bgPr>
    </p:bg>
    <p:spTree>
      <p:nvGrpSpPr>
        <p:cNvPr id="1" name=""/>
        <p:cNvGrpSpPr/>
        <p:nvPr/>
      </p:nvGrpSpPr>
      <p:grpSpPr>
        <a:xfrm>
          <a:off x="0" y="0"/>
          <a:ext cx="0" cy="0"/>
          <a:chOff x="0" y="0"/>
          <a:chExt cx="0" cy="0"/>
        </a:xfrm>
      </p:grpSpPr>
      <p:pic>
        <p:nvPicPr>
          <p:cNvPr id="2" name="Picture 1"/>
          <p:cNvPicPr>
            <a:picLocks/>
          </p:cNvPicPr>
          <p:nvPr userDrawn="1"/>
        </p:nvPicPr>
        <p:blipFill>
          <a:blip r:embed="rId2"/>
          <a:stretch>
            <a:fillRect/>
          </a:stretch>
        </p:blipFill>
        <p:spPr>
          <a:xfrm>
            <a:off x="2820924" y="2976372"/>
            <a:ext cx="6478524" cy="873252"/>
          </a:xfrm>
          <a:prstGeom prst="rect">
            <a:avLst/>
          </a:prstGeom>
        </p:spPr>
      </p:pic>
      <p:pic>
        <p:nvPicPr>
          <p:cNvPr id="4" name="Picture 3"/>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716565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Speaker Intro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61452" y="2112342"/>
            <a:ext cx="7016248" cy="1783798"/>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4661483" y="3421479"/>
            <a:ext cx="7016217" cy="1063625"/>
          </a:xfrm>
        </p:spPr>
        <p:txBody>
          <a:bodyPr>
            <a:noAutofit/>
          </a:bodyPr>
          <a:lstStyle>
            <a:lvl1pPr algn="l">
              <a:defRPr sz="3000" b="0" i="0">
                <a:solidFill>
                  <a:schemeClr val="bg1"/>
                </a:solidFill>
                <a:latin typeface="Segoe UI" charset="0"/>
                <a:ea typeface="Segoe UI" charset="0"/>
                <a:cs typeface="Segoe UI" charset="0"/>
              </a:defRPr>
            </a:lvl1pPr>
            <a:lvl2pPr algn="r">
              <a:defRPr sz="3000"/>
            </a:lvl2pPr>
            <a:lvl3pPr algn="r">
              <a:defRPr sz="3000"/>
            </a:lvl3pPr>
            <a:lvl4pPr algn="r">
              <a:defRPr sz="3000"/>
            </a:lvl4pPr>
            <a:lvl5pPr algn="r">
              <a:defRPr sz="3000"/>
            </a:lvl5pPr>
          </a:lstStyle>
          <a:p>
            <a:pPr lvl="0"/>
            <a:r>
              <a:rPr lang="en-US" dirty="0" smtClean="0"/>
              <a:t>Click to edit Master text styles</a:t>
            </a:r>
            <a:endParaRPr lang="en-US" dirty="0"/>
          </a:p>
        </p:txBody>
      </p:sp>
      <p:sp>
        <p:nvSpPr>
          <p:cNvPr id="7" name="Picture Placeholder 6"/>
          <p:cNvSpPr>
            <a:spLocks noGrp="1"/>
          </p:cNvSpPr>
          <p:nvPr>
            <p:ph type="pic" sz="quarter" idx="11" hasCustomPrompt="1"/>
          </p:nvPr>
        </p:nvSpPr>
        <p:spPr>
          <a:xfrm>
            <a:off x="0" y="-16329"/>
            <a:ext cx="4074695" cy="6779079"/>
          </a:xfrm>
        </p:spPr>
        <p:txBody>
          <a:bodyPr anchor="ctr">
            <a:normAutofit/>
          </a:bodyPr>
          <a:lstStyle>
            <a:lvl1pPr algn="ctr">
              <a:defRPr sz="2400" baseline="0">
                <a:solidFill>
                  <a:schemeClr val="bg1"/>
                </a:solidFill>
              </a:defRPr>
            </a:lvl1pPr>
          </a:lstStyle>
          <a:p>
            <a:r>
              <a:rPr lang="en-US" dirty="0" smtClean="0"/>
              <a:t>Drag photo here. Make sure</a:t>
            </a:r>
            <a:br>
              <a:rPr lang="en-US" dirty="0" smtClean="0"/>
            </a:br>
            <a:r>
              <a:rPr lang="en-US" dirty="0" smtClean="0"/>
              <a:t>it fills the space provided fully.</a:t>
            </a:r>
            <a:br>
              <a:rPr lang="en-US" dirty="0" smtClean="0"/>
            </a:br>
            <a:r>
              <a:rPr lang="en-US" dirty="0" smtClean="0"/>
              <a:t>Click photo and navigate to  “Picture Format” tab to adjust size and placement of image. See slide 18 for instructions</a:t>
            </a:r>
            <a:br>
              <a:rPr lang="en-US" dirty="0" smtClean="0"/>
            </a:br>
            <a:r>
              <a:rPr lang="en-US" dirty="0" smtClean="0"/>
              <a:t>on how to resize images</a:t>
            </a:r>
            <a:endParaRPr lang="en-US" dirty="0"/>
          </a:p>
        </p:txBody>
      </p:sp>
      <p:pic>
        <p:nvPicPr>
          <p:cNvPr id="8" name="Picture 7"/>
          <p:cNvPicPr>
            <a:picLocks noChangeAspect="1"/>
          </p:cNvPicPr>
          <p:nvPr userDrawn="1"/>
        </p:nvPicPr>
        <p:blipFill>
          <a:blip r:embed="rId2"/>
          <a:stretch>
            <a:fillRect/>
          </a:stretch>
        </p:blipFill>
        <p:spPr>
          <a:xfrm>
            <a:off x="4661452" y="5117548"/>
            <a:ext cx="1784466" cy="240515"/>
          </a:xfrm>
          <a:prstGeom prst="rect">
            <a:avLst/>
          </a:prstGeom>
        </p:spPr>
      </p:pic>
      <p:pic>
        <p:nvPicPr>
          <p:cNvPr id="9" name="Picture 8"/>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1982345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Speaker Intro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61452" y="2112342"/>
            <a:ext cx="7016248" cy="1783798"/>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smtClean="0"/>
              <a:t>Click to edit Master title style</a:t>
            </a:r>
            <a:endParaRPr lang="en-US" dirty="0"/>
          </a:p>
        </p:txBody>
      </p:sp>
      <p:sp>
        <p:nvSpPr>
          <p:cNvPr id="4" name="Text Placeholder 3"/>
          <p:cNvSpPr>
            <a:spLocks noGrp="1"/>
          </p:cNvSpPr>
          <p:nvPr>
            <p:ph type="body" sz="quarter" idx="10"/>
          </p:nvPr>
        </p:nvSpPr>
        <p:spPr>
          <a:xfrm>
            <a:off x="4661483" y="3421479"/>
            <a:ext cx="7016217" cy="1063625"/>
          </a:xfrm>
        </p:spPr>
        <p:txBody>
          <a:bodyPr>
            <a:noAutofit/>
          </a:bodyPr>
          <a:lstStyle>
            <a:lvl1pPr algn="l">
              <a:defRPr sz="3000" b="0" i="0">
                <a:solidFill>
                  <a:schemeClr val="bg1"/>
                </a:solidFill>
                <a:latin typeface="Segoe UI" charset="0"/>
                <a:ea typeface="Segoe UI" charset="0"/>
                <a:cs typeface="Segoe UI" charset="0"/>
              </a:defRPr>
            </a:lvl1pPr>
            <a:lvl2pPr algn="r">
              <a:defRPr sz="3000"/>
            </a:lvl2pPr>
            <a:lvl3pPr algn="r">
              <a:defRPr sz="3000"/>
            </a:lvl3pPr>
            <a:lvl4pPr algn="r">
              <a:defRPr sz="3000"/>
            </a:lvl4pPr>
            <a:lvl5pPr algn="r">
              <a:defRPr sz="3000"/>
            </a:lvl5pPr>
          </a:lstStyle>
          <a:p>
            <a:pPr lvl="0"/>
            <a:r>
              <a:rPr lang="en-US" dirty="0" smtClean="0"/>
              <a:t>Click to edit Master text styles</a:t>
            </a:r>
            <a:endParaRPr lang="en-US" dirty="0"/>
          </a:p>
        </p:txBody>
      </p:sp>
      <p:sp>
        <p:nvSpPr>
          <p:cNvPr id="7" name="Picture Placeholder 6"/>
          <p:cNvSpPr>
            <a:spLocks noGrp="1"/>
          </p:cNvSpPr>
          <p:nvPr>
            <p:ph type="pic" sz="quarter" idx="11" hasCustomPrompt="1"/>
          </p:nvPr>
        </p:nvSpPr>
        <p:spPr>
          <a:xfrm>
            <a:off x="0" y="-16329"/>
            <a:ext cx="4074695" cy="6779079"/>
          </a:xfrm>
        </p:spPr>
        <p:txBody>
          <a:bodyPr anchor="ctr">
            <a:normAutofit/>
          </a:bodyPr>
          <a:lstStyle>
            <a:lvl1pPr algn="ctr">
              <a:defRPr sz="2400" baseline="0">
                <a:solidFill>
                  <a:schemeClr val="bg1"/>
                </a:solidFill>
              </a:defRPr>
            </a:lvl1pPr>
          </a:lstStyle>
          <a:p>
            <a:r>
              <a:rPr lang="en-US" dirty="0" smtClean="0"/>
              <a:t>Drag photo here. Make sure</a:t>
            </a:r>
            <a:br>
              <a:rPr lang="en-US" dirty="0" smtClean="0"/>
            </a:br>
            <a:r>
              <a:rPr lang="en-US" dirty="0" smtClean="0"/>
              <a:t>it fills the space provided fully.</a:t>
            </a:r>
            <a:br>
              <a:rPr lang="en-US" dirty="0" smtClean="0"/>
            </a:br>
            <a:r>
              <a:rPr lang="en-US" dirty="0" smtClean="0"/>
              <a:t>Click photo and navigate to  “Picture Format” tab to adjust size and placement of image. See slide 18 for instructions</a:t>
            </a:r>
            <a:br>
              <a:rPr lang="en-US" dirty="0" smtClean="0"/>
            </a:br>
            <a:r>
              <a:rPr lang="en-US" dirty="0" smtClean="0"/>
              <a:t>on how to resize images</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6704" y="4990012"/>
            <a:ext cx="1913382" cy="430530"/>
          </a:xfrm>
          <a:prstGeom prst="rect">
            <a:avLst/>
          </a:prstGeom>
        </p:spPr>
      </p:pic>
      <p:pic>
        <p:nvPicPr>
          <p:cNvPr id="9" name="Picture 8"/>
          <p:cNvPicPr>
            <a:picLocks noChangeAspect="1"/>
          </p:cNvPicPr>
          <p:nvPr userDrawn="1"/>
        </p:nvPicPr>
        <p:blipFill>
          <a:blip r:embed="rId3"/>
          <a:stretch>
            <a:fillRect/>
          </a:stretch>
        </p:blipFill>
        <p:spPr>
          <a:xfrm>
            <a:off x="0" y="6762750"/>
            <a:ext cx="12207240" cy="124177"/>
          </a:xfrm>
          <a:prstGeom prst="rect">
            <a:avLst/>
          </a:prstGeom>
        </p:spPr>
      </p:pic>
    </p:spTree>
    <p:extLst>
      <p:ext uri="{BB962C8B-B14F-4D97-AF65-F5344CB8AC3E}">
        <p14:creationId xmlns:p14="http://schemas.microsoft.com/office/powerpoint/2010/main" val="887725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Section Heading / Quote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59429" y="1875295"/>
            <a:ext cx="6291072" cy="2619214"/>
          </a:xfrm>
          <a:ln w="12700">
            <a:miter lim="400000"/>
          </a:ln>
        </p:spPr>
        <p:txBody>
          <a:bodyPr lIns="0" tIns="0" rIns="0" bIns="0" anchor="ctr">
            <a:normAutofit/>
          </a:bodyPr>
          <a:lstStyle>
            <a:lvl1pPr>
              <a:defRPr lang="en-US" sz="9000" b="1" i="0">
                <a:solidFill>
                  <a:srgbClr val="1FAECE"/>
                </a:solidFill>
                <a:latin typeface="Segoe UI Semibold" charset="0"/>
                <a:ea typeface="Segoe UI Semibold" charset="0"/>
                <a:cs typeface="Segoe UI Semibold" charset="0"/>
              </a:defRPr>
            </a:lvl1pPr>
          </a:lstStyle>
          <a:p>
            <a:pPr lvl="0" algn="ctr"/>
            <a:r>
              <a:rPr lang="en-US" dirty="0" smtClean="0"/>
              <a:t>Title Text</a:t>
            </a:r>
            <a:endParaRPr lang="en-US" dirty="0"/>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038672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smtClean="0"/>
              <a:t>Title text</a:t>
            </a:r>
            <a:endParaRPr lang="en-US" dirty="0"/>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123990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smtClean="0"/>
              <a:t>Title text</a:t>
            </a:r>
            <a:endParaRPr lang="en-US" dirty="0"/>
          </a:p>
        </p:txBody>
      </p:sp>
      <p:pic>
        <p:nvPicPr>
          <p:cNvPr id="4" name="Picture 3"/>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306507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mp; Bullets Light_Lef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5428488" cy="1143000"/>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smtClean="0"/>
              <a:t>Title text</a:t>
            </a:r>
            <a:endParaRPr lang="en-US" dirty="0"/>
          </a:p>
        </p:txBody>
      </p:sp>
      <p:sp>
        <p:nvSpPr>
          <p:cNvPr id="7" name="Content Placeholder 6"/>
          <p:cNvSpPr>
            <a:spLocks noGrp="1"/>
          </p:cNvSpPr>
          <p:nvPr>
            <p:ph sz="quarter" idx="10"/>
          </p:nvPr>
        </p:nvSpPr>
        <p:spPr>
          <a:xfrm>
            <a:off x="667544" y="1377156"/>
            <a:ext cx="5428456" cy="4716140"/>
          </a:xfrm>
          <a:ln w="12700">
            <a:miter lim="400000"/>
          </a:ln>
        </p:spPr>
        <p:txBody>
          <a:bodyPr lIns="0" tIns="0" rIns="0" bIns="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lnSpc>
                <a:spcPct val="100000"/>
              </a:lnSpc>
            </a:pPr>
            <a:r>
              <a:rPr lang="en-US" dirty="0" smtClean="0"/>
              <a:t>Click to edit Master text styles</a:t>
            </a:r>
          </a:p>
          <a:p>
            <a:pPr marL="285750" lvl="1" indent="-285750">
              <a:lnSpc>
                <a:spcPct val="100000"/>
              </a:lnSpc>
              <a:buFont typeface="Arial" charset="0"/>
              <a:buChar char="•"/>
            </a:pPr>
            <a:r>
              <a:rPr lang="en-US" dirty="0" smtClean="0"/>
              <a:t>Second level</a:t>
            </a:r>
          </a:p>
          <a:p>
            <a:pPr marL="579438" lvl="2" indent="-304007">
              <a:lnSpc>
                <a:spcPct val="100000"/>
              </a:lnSpc>
              <a:buFont typeface=".AppleSystemUIFont" charset="0"/>
              <a:buChar char="–"/>
              <a:tabLst/>
            </a:pPr>
            <a:r>
              <a:rPr lang="en-US" dirty="0" smtClean="0"/>
              <a:t>Third level</a:t>
            </a:r>
          </a:p>
          <a:p>
            <a:pPr marL="924719" lvl="3" indent="-317500">
              <a:lnSpc>
                <a:spcPct val="100000"/>
              </a:lnSpc>
              <a:buFont typeface="Arial" charset="0"/>
              <a:buChar char="•"/>
              <a:tabLst/>
            </a:pPr>
            <a:r>
              <a:rPr lang="en-US" dirty="0" smtClean="0"/>
              <a:t>Fourth level</a:t>
            </a:r>
          </a:p>
          <a:p>
            <a:pPr marL="1242219" lvl="4" indent="-317500">
              <a:lnSpc>
                <a:spcPct val="100000"/>
              </a:lnSpc>
              <a:buFont typeface="Arial" charset="0"/>
              <a:buChar char="•"/>
              <a:tabLst/>
            </a:pPr>
            <a:r>
              <a:rPr lang="en-US" dirty="0" smtClean="0"/>
              <a:t>Fifth level</a:t>
            </a:r>
            <a:endParaRPr lang="en-US" dirty="0"/>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199622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mp; Bullets Light_R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31972" y="50292"/>
            <a:ext cx="5428488" cy="1143000"/>
          </a:xfrm>
          <a:ln w="12700">
            <a:miter lim="400000"/>
          </a:ln>
        </p:spPr>
        <p:txBody>
          <a:bodyPr vert="horz" lIns="0" tIns="0" rIns="0" bIns="0" rtlCol="0" anchor="ctr">
            <a:normAutofit/>
          </a:bodyPr>
          <a:lstStyle>
            <a:lvl1pPr>
              <a:defRPr lang="en-US" b="1" dirty="0">
                <a:solidFill>
                  <a:schemeClr val="bg1"/>
                </a:solidFill>
              </a:defRPr>
            </a:lvl1pPr>
          </a:lstStyle>
          <a:p>
            <a:pPr lvl="0"/>
            <a:r>
              <a:rPr lang="en-US" dirty="0" smtClean="0"/>
              <a:t>Title text</a:t>
            </a:r>
            <a:endParaRPr lang="en-US" dirty="0"/>
          </a:p>
        </p:txBody>
      </p:sp>
      <p:sp>
        <p:nvSpPr>
          <p:cNvPr id="7" name="Content Placeholder 6"/>
          <p:cNvSpPr>
            <a:spLocks noGrp="1"/>
          </p:cNvSpPr>
          <p:nvPr>
            <p:ph sz="quarter" idx="10"/>
          </p:nvPr>
        </p:nvSpPr>
        <p:spPr>
          <a:xfrm>
            <a:off x="6132004" y="1377156"/>
            <a:ext cx="5428456" cy="4716140"/>
          </a:xfrm>
          <a:ln w="12700">
            <a:miter lim="400000"/>
          </a:ln>
        </p:spPr>
        <p:txBody>
          <a:bodyPr vert="horz" lIns="0" tIns="0" rIns="0" bIns="0" rtlCol="0">
            <a:normAutofit/>
          </a:bodyPr>
          <a:lstStyle>
            <a:lvl1pPr>
              <a:defRPr lang="en-US" sz="2700" b="0" i="0" dirty="0" smtClean="0">
                <a:solidFill>
                  <a:schemeClr val="bg1"/>
                </a:solidFill>
                <a:latin typeface="Segoe UI" charset="0"/>
                <a:ea typeface="Segoe UI" charset="0"/>
                <a:cs typeface="Segoe UI" charset="0"/>
              </a:defRPr>
            </a:lvl1pPr>
            <a:lvl2pPr>
              <a:defRPr lang="en-US" sz="2700" b="0" i="0" dirty="0" smtClean="0">
                <a:solidFill>
                  <a:schemeClr val="bg1"/>
                </a:solidFill>
                <a:latin typeface="Segoe UI" charset="0"/>
                <a:ea typeface="Segoe UI" charset="0"/>
                <a:cs typeface="Segoe UI" charset="0"/>
              </a:defRPr>
            </a:lvl2pPr>
            <a:lvl3pPr>
              <a:defRPr lang="en-US" sz="2700" b="0" i="0" dirty="0" smtClean="0">
                <a:solidFill>
                  <a:schemeClr val="bg1"/>
                </a:solidFill>
                <a:latin typeface="Segoe UI" charset="0"/>
                <a:ea typeface="Segoe UI" charset="0"/>
                <a:cs typeface="Segoe UI" charset="0"/>
              </a:defRPr>
            </a:lvl3pPr>
            <a:lvl4pPr>
              <a:defRPr lang="en-US" sz="2700" b="0" i="0" dirty="0" smtClean="0">
                <a:solidFill>
                  <a:schemeClr val="bg1"/>
                </a:solidFill>
                <a:latin typeface="Segoe UI" charset="0"/>
                <a:ea typeface="Segoe UI" charset="0"/>
                <a:cs typeface="Segoe UI" charset="0"/>
              </a:defRPr>
            </a:lvl4pPr>
            <a:lvl5pPr>
              <a:defRPr lang="en-US" sz="2700" b="0" i="0" dirty="0">
                <a:solidFill>
                  <a:schemeClr val="bg1"/>
                </a:solidFill>
                <a:latin typeface="Segoe UI" charset="0"/>
                <a:ea typeface="Segoe UI" charset="0"/>
                <a:cs typeface="Segoe UI" charset="0"/>
              </a:defRPr>
            </a:lvl5pPr>
          </a:lstStyle>
          <a:p>
            <a:pPr lvl="0"/>
            <a:r>
              <a:rPr lang="en-US" dirty="0" smtClean="0"/>
              <a:t>Click to edit Master text styles</a:t>
            </a:r>
          </a:p>
          <a:p>
            <a:pPr marL="285750" lvl="1" indent="-285750">
              <a:buFont typeface="Arial" charset="0"/>
            </a:pPr>
            <a:r>
              <a:rPr lang="en-US" dirty="0" smtClean="0"/>
              <a:t>Second level</a:t>
            </a:r>
          </a:p>
          <a:p>
            <a:pPr marL="579438" lvl="2" indent="-304007"/>
            <a:r>
              <a:rPr lang="en-US" dirty="0" smtClean="0"/>
              <a:t>Third level</a:t>
            </a:r>
          </a:p>
          <a:p>
            <a:pPr marL="924719" lvl="3" indent="-317500">
              <a:buFont typeface="Arial" charset="0"/>
            </a:pPr>
            <a:r>
              <a:rPr lang="en-US" dirty="0" smtClean="0"/>
              <a:t>Fourth level</a:t>
            </a:r>
          </a:p>
          <a:p>
            <a:pPr marL="1242219" lvl="4">
              <a:buFont typeface="Arial" charset="0"/>
            </a:pPr>
            <a:r>
              <a:rPr lang="en-US" dirty="0" smtClean="0"/>
              <a:t>Fifth level</a:t>
            </a:r>
            <a:endParaRPr lang="en-US" dirty="0"/>
          </a:p>
        </p:txBody>
      </p:sp>
      <p:pic>
        <p:nvPicPr>
          <p:cNvPr id="5" name="Picture 4"/>
          <p:cNvPicPr>
            <a:picLocks noChangeAspect="1"/>
          </p:cNvPicPr>
          <p:nvPr userDrawn="1"/>
        </p:nvPicPr>
        <p:blipFill>
          <a:blip r:embed="rId2"/>
          <a:stretch>
            <a:fillRect/>
          </a:stretch>
        </p:blipFill>
        <p:spPr>
          <a:xfrm>
            <a:off x="0" y="6708531"/>
            <a:ext cx="12207240" cy="178396"/>
          </a:xfrm>
          <a:prstGeom prst="rect">
            <a:avLst/>
          </a:prstGeom>
        </p:spPr>
      </p:pic>
    </p:spTree>
    <p:extLst>
      <p:ext uri="{BB962C8B-B14F-4D97-AF65-F5344CB8AC3E}">
        <p14:creationId xmlns:p14="http://schemas.microsoft.com/office/powerpoint/2010/main" val="227901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de">
    <p:bg>
      <p:bgPr>
        <a:solidFill>
          <a:srgbClr val="30245B"/>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7512" y="50292"/>
            <a:ext cx="11164824" cy="1143000"/>
          </a:xfrm>
          <a:ln w="12700">
            <a:miter lim="400000"/>
          </a:ln>
        </p:spPr>
        <p:txBody>
          <a:bodyPr lIns="0" tIns="0" rIns="0" bIns="0" anchor="ctr">
            <a:normAutofit/>
          </a:bodyPr>
          <a:lstStyle>
            <a:lvl1pPr>
              <a:defRPr lang="en-US" sz="4000" b="1" i="0" dirty="0">
                <a:solidFill>
                  <a:schemeClr val="bg1"/>
                </a:solidFill>
                <a:latin typeface="Segoe UI" charset="0"/>
                <a:ea typeface="Segoe UI" charset="0"/>
                <a:cs typeface="Segoe UI" charset="0"/>
              </a:defRPr>
            </a:lvl1pPr>
          </a:lstStyle>
          <a:p>
            <a:pPr lvl="0"/>
            <a:r>
              <a:rPr lang="en-US" dirty="0" smtClean="0"/>
              <a:t>Title text</a:t>
            </a:r>
            <a:endParaRPr lang="en-US" dirty="0"/>
          </a:p>
        </p:txBody>
      </p:sp>
      <p:sp>
        <p:nvSpPr>
          <p:cNvPr id="7" name="Content Placeholder 6"/>
          <p:cNvSpPr>
            <a:spLocks noGrp="1"/>
          </p:cNvSpPr>
          <p:nvPr>
            <p:ph sz="quarter" idx="10"/>
          </p:nvPr>
        </p:nvSpPr>
        <p:spPr>
          <a:xfrm>
            <a:off x="667544" y="1377156"/>
            <a:ext cx="11164792" cy="4716140"/>
          </a:xfrm>
          <a:ln w="12700">
            <a:miter lim="400000"/>
          </a:ln>
        </p:spPr>
        <p:txBody>
          <a:bodyPr lIns="0" tIns="0" rIns="0" bIns="0" anchor="ctr">
            <a:normAutofit/>
          </a:bodyPr>
          <a:lstStyle>
            <a:lvl1pPr>
              <a:defRPr lang="en-US" sz="2000" dirty="0" smtClean="0">
                <a:solidFill>
                  <a:schemeClr val="bg1"/>
                </a:solidFill>
                <a:latin typeface="Menlo" charset="0"/>
                <a:ea typeface="Menlo" charset="0"/>
                <a:cs typeface="Menlo" charset="0"/>
              </a:defRPr>
            </a:lvl1pPr>
            <a:lvl2pPr>
              <a:defRPr lang="en-US" sz="2000" dirty="0" smtClean="0">
                <a:solidFill>
                  <a:schemeClr val="bg1"/>
                </a:solidFill>
                <a:latin typeface="Menlo" charset="0"/>
                <a:ea typeface="Menlo" charset="0"/>
                <a:cs typeface="Menlo" charset="0"/>
              </a:defRPr>
            </a:lvl2pPr>
            <a:lvl3pPr>
              <a:defRPr lang="en-US" sz="2000" dirty="0" smtClean="0">
                <a:solidFill>
                  <a:schemeClr val="bg1"/>
                </a:solidFill>
                <a:latin typeface="Menlo" charset="0"/>
                <a:ea typeface="Menlo" charset="0"/>
                <a:cs typeface="Menlo" charset="0"/>
              </a:defRPr>
            </a:lvl3pPr>
            <a:lvl4pPr>
              <a:defRPr lang="en-US" sz="2000" dirty="0" smtClean="0">
                <a:solidFill>
                  <a:schemeClr val="bg1"/>
                </a:solidFill>
                <a:latin typeface="Menlo" charset="0"/>
                <a:ea typeface="Menlo" charset="0"/>
                <a:cs typeface="Menlo" charset="0"/>
              </a:defRPr>
            </a:lvl4pPr>
            <a:lvl5pPr>
              <a:defRPr lang="en-US" sz="2000" dirty="0">
                <a:solidFill>
                  <a:schemeClr val="bg1"/>
                </a:solidFill>
                <a:latin typeface="Menlo" charset="0"/>
                <a:ea typeface="Menlo" charset="0"/>
                <a:cs typeface="Menlo" charset="0"/>
              </a:defRPr>
            </a:lvl5pPr>
          </a:lstStyle>
          <a:p>
            <a:pPr lvl="0">
              <a:lnSpc>
                <a:spcPct val="100000"/>
              </a:lnSpc>
            </a:pPr>
            <a:r>
              <a:rPr lang="en-US" dirty="0" smtClean="0"/>
              <a:t>Click to edit Master text styles</a:t>
            </a:r>
          </a:p>
          <a:p>
            <a:pPr marL="285750" lvl="1" indent="-285750">
              <a:lnSpc>
                <a:spcPct val="100000"/>
              </a:lnSpc>
              <a:buFont typeface="Arial" charset="0"/>
              <a:buChar char="•"/>
            </a:pPr>
            <a:r>
              <a:rPr lang="en-US" dirty="0" smtClean="0"/>
              <a:t>Second level</a:t>
            </a:r>
          </a:p>
          <a:p>
            <a:pPr marL="579438" lvl="2" indent="-304007">
              <a:lnSpc>
                <a:spcPct val="100000"/>
              </a:lnSpc>
              <a:buFont typeface=".AppleSystemUIFont" charset="0"/>
              <a:buChar char="–"/>
              <a:tabLst/>
            </a:pPr>
            <a:r>
              <a:rPr lang="en-US" dirty="0" smtClean="0"/>
              <a:t>Third level</a:t>
            </a:r>
          </a:p>
          <a:p>
            <a:pPr marL="924719" lvl="3" indent="-317500">
              <a:lnSpc>
                <a:spcPct val="100000"/>
              </a:lnSpc>
              <a:buFont typeface="Arial" charset="0"/>
              <a:buChar char="•"/>
              <a:tabLst/>
            </a:pPr>
            <a:r>
              <a:rPr lang="en-US" dirty="0" smtClean="0"/>
              <a:t>Fourth level</a:t>
            </a:r>
          </a:p>
          <a:p>
            <a:pPr marL="1242219" lvl="4" indent="-317500">
              <a:lnSpc>
                <a:spcPct val="100000"/>
              </a:lnSpc>
              <a:buFont typeface="Arial" charset="0"/>
              <a:buChar char="•"/>
              <a:tabLst/>
            </a:pPr>
            <a:r>
              <a:rPr lang="en-US" dirty="0" smtClean="0"/>
              <a:t>Fifth level</a:t>
            </a:r>
            <a:endParaRPr lang="en-US" dirty="0"/>
          </a:p>
        </p:txBody>
      </p:sp>
      <p:pic>
        <p:nvPicPr>
          <p:cNvPr id="6" name="Picture 5"/>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345561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2B395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2070287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7"/>
            <a:ext cx="2689275" cy="4931036"/>
          </a:xfrm>
        </p:spPr>
        <p:txBody>
          <a:bodyPr>
            <a:noAutofit/>
          </a:bodyPr>
          <a:lstStyle>
            <a:lvl1pPr marL="336150" indent="-336150">
              <a:buNone/>
              <a:defRPr kumimoji="0" lang="en-US" sz="2354"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69"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711192429"/>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609600" y="6356352"/>
            <a:ext cx="2844800" cy="365126"/>
          </a:xfrm>
          <a:prstGeom prst="rect">
            <a:avLst/>
          </a:prstGeom>
        </p:spPr>
        <p:txBody>
          <a:bodyPr lIns="65956" tIns="32978" rIns="65956" bIns="32978"/>
          <a:lstStyle/>
          <a:p>
            <a:pPr defTabSz="412750"/>
            <a:fld id="{06F7BCE9-3CCE-864E-A597-780EE0A2AA7F}" type="datetimeFigureOut">
              <a:rPr lang="nl-NL" sz="2250" b="1" kern="0" smtClean="0">
                <a:solidFill>
                  <a:srgbClr val="3B99D4"/>
                </a:solidFill>
                <a:sym typeface="Segoe UI"/>
              </a:rPr>
              <a:pPr defTabSz="412750"/>
              <a:t>12-5-2016</a:t>
            </a:fld>
            <a:endParaRPr lang="nl-NL" sz="2250" b="1" kern="0">
              <a:solidFill>
                <a:srgbClr val="3B99D4"/>
              </a:solidFill>
              <a:sym typeface="Segoe UI"/>
            </a:endParaRPr>
          </a:p>
        </p:txBody>
      </p:sp>
      <p:sp>
        <p:nvSpPr>
          <p:cNvPr id="3" name="Tijdelijke aanduiding voor voettekst 2"/>
          <p:cNvSpPr>
            <a:spLocks noGrp="1"/>
          </p:cNvSpPr>
          <p:nvPr>
            <p:ph type="ftr" sz="quarter" idx="11"/>
          </p:nvPr>
        </p:nvSpPr>
        <p:spPr>
          <a:xfrm>
            <a:off x="4165600" y="6356352"/>
            <a:ext cx="3860800" cy="365126"/>
          </a:xfrm>
          <a:prstGeom prst="rect">
            <a:avLst/>
          </a:prstGeom>
        </p:spPr>
        <p:txBody>
          <a:bodyPr lIns="65956" tIns="32978" rIns="65956" bIns="32978"/>
          <a:lstStyle/>
          <a:p>
            <a:pPr defTabSz="412750"/>
            <a:endParaRPr lang="nl-NL" sz="2250" b="1" kern="0">
              <a:solidFill>
                <a:srgbClr val="3B99D4"/>
              </a:solidFill>
              <a:sym typeface="Segoe UI"/>
            </a:endParaRPr>
          </a:p>
        </p:txBody>
      </p:sp>
      <p:sp>
        <p:nvSpPr>
          <p:cNvPr id="4" name="Tijdelijke aanduiding voor dianummer 3"/>
          <p:cNvSpPr>
            <a:spLocks noGrp="1"/>
          </p:cNvSpPr>
          <p:nvPr>
            <p:ph type="sldNum" sz="quarter" idx="12"/>
          </p:nvPr>
        </p:nvSpPr>
        <p:spPr>
          <a:xfrm>
            <a:off x="8737601" y="6356352"/>
            <a:ext cx="2787450" cy="365126"/>
          </a:xfrm>
          <a:prstGeom prst="rect">
            <a:avLst/>
          </a:prstGeom>
        </p:spPr>
        <p:txBody>
          <a:bodyPr/>
          <a:lstStyle/>
          <a:p>
            <a:pPr defTabSz="412750"/>
            <a:fld id="{240DB444-2262-AC4C-9DFC-5545C1C0EAAA}" type="slidenum">
              <a:rPr lang="nl-NL" sz="2250" b="1" kern="0" smtClean="0">
                <a:solidFill>
                  <a:srgbClr val="3B99D4"/>
                </a:solidFill>
                <a:sym typeface="Segoe UI"/>
              </a:rPr>
              <a:pPr defTabSz="412750"/>
              <a:t>‹#›</a:t>
            </a:fld>
            <a:endParaRPr lang="nl-NL" sz="2250" b="1" kern="0">
              <a:solidFill>
                <a:srgbClr val="3B99D4"/>
              </a:solidFill>
              <a:sym typeface="Segoe UI"/>
            </a:endParaRPr>
          </a:p>
        </p:txBody>
      </p:sp>
      <p:sp>
        <p:nvSpPr>
          <p:cNvPr id="5" name="Rectangle 2"/>
          <p:cNvSpPr/>
          <p:nvPr/>
        </p:nvSpPr>
        <p:spPr bwMode="auto">
          <a:xfrm>
            <a:off x="2" y="2"/>
            <a:ext cx="12192000" cy="6858000"/>
          </a:xfrm>
          <a:prstGeom prst="rect">
            <a:avLst/>
          </a:prstGeom>
          <a:solidFill>
            <a:srgbClr val="F0EBDB"/>
          </a:solidFill>
          <a:ln w="9525" cap="flat" cmpd="sng" algn="ctr">
            <a:solidFill>
              <a:schemeClr val="bg1"/>
            </a:solidFill>
            <a:prstDash val="solid"/>
            <a:round/>
            <a:headEnd type="none" w="med" len="med"/>
            <a:tailEnd type="none" w="med" len="med"/>
          </a:ln>
          <a:effectLst/>
        </p:spPr>
        <p:txBody>
          <a:bodyPr vert="horz" wrap="square" lIns="98931" tIns="49466" rIns="98931" bIns="49466" numCol="1" rtlCol="0" anchor="t" anchorCtr="0" compatLnSpc="1">
            <a:prstTxWarp prst="textNoShape">
              <a:avLst/>
            </a:prstTxWarp>
          </a:bodyPr>
          <a:lstStyle/>
          <a:p>
            <a:pPr defTabSz="486070" fontAlgn="base">
              <a:spcBef>
                <a:spcPct val="0"/>
              </a:spcBef>
              <a:spcAft>
                <a:spcPct val="0"/>
              </a:spcAft>
              <a:buClr>
                <a:srgbClr val="000000"/>
              </a:buClr>
              <a:buSzPct val="100000"/>
              <a:buFont typeface="Times New Roman" pitchFamily="16" charset="0"/>
              <a:buNone/>
            </a:pPr>
            <a:endParaRPr lang="en-US" sz="1867" kern="0" smtClean="0">
              <a:solidFill>
                <a:prstClr val="white"/>
              </a:solidFill>
              <a:latin typeface="Arial" charset="0"/>
              <a:cs typeface="Arial" charset="0"/>
              <a:sym typeface="Segoe UI"/>
            </a:endParaRPr>
          </a:p>
        </p:txBody>
      </p:sp>
    </p:spTree>
    <p:extLst>
      <p:ext uri="{BB962C8B-B14F-4D97-AF65-F5344CB8AC3E}">
        <p14:creationId xmlns:p14="http://schemas.microsoft.com/office/powerpoint/2010/main" val="11773750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22213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1440"/>
          </a:xfrm>
        </p:spPr>
        <p:txBody>
          <a:bodyPr>
            <a:spAutoFit/>
          </a:bodyPr>
          <a:lstStyle>
            <a:lvl3pPr>
              <a:defRPr sz="2354"/>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3810628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705612"/>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6"/>
            <a:ext cx="5378548" cy="2705612"/>
          </a:xfrm>
        </p:spPr>
        <p:txBody>
          <a:bodyPr wrap="square">
            <a:spAutoFit/>
          </a:bodyPr>
          <a:lstStyle>
            <a:lvl1pPr marL="0" indent="0">
              <a:spcBef>
                <a:spcPts val="1200"/>
              </a:spcBef>
              <a:buClr>
                <a:schemeClr val="tx1"/>
              </a:buClr>
              <a:buFont typeface="Wingdings" pitchFamily="2" charset="2"/>
              <a:buNone/>
              <a:defRPr sz="3530"/>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435510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8"/>
            <a:ext cx="5378548" cy="2766142"/>
          </a:xfrm>
        </p:spPr>
        <p:txBody>
          <a:bodyPr wrap="square">
            <a:spAutoFit/>
          </a:bodyPr>
          <a:lstStyle>
            <a:lvl1pPr marL="281681" indent="-281681">
              <a:spcBef>
                <a:spcPts val="1200"/>
              </a:spcBef>
              <a:buClr>
                <a:schemeClr val="tx1"/>
              </a:buClr>
              <a:buFontTx/>
              <a:buBlip>
                <a:blip r:embed="rId2"/>
              </a:buBlip>
              <a:defRPr sz="3530"/>
            </a:lvl1pPr>
            <a:lvl2pPr marL="520709" indent="-228604">
              <a:defRPr sz="2354"/>
            </a:lvl2pPr>
            <a:lvl3pPr marL="685811" indent="-165104">
              <a:tabLst/>
              <a:defRPr sz="1961"/>
            </a:lvl3pPr>
            <a:lvl4pPr marL="863614" indent="-177804">
              <a:defRPr/>
            </a:lvl4pPr>
            <a:lvl5pPr marL="1028717" indent="-16510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8"/>
            <a:ext cx="5378548" cy="2766142"/>
          </a:xfrm>
        </p:spPr>
        <p:txBody>
          <a:bodyPr wrap="square">
            <a:spAutoFit/>
          </a:bodyPr>
          <a:lstStyle>
            <a:lvl1pPr marL="281681" indent="-281681">
              <a:spcBef>
                <a:spcPts val="1200"/>
              </a:spcBef>
              <a:buClr>
                <a:schemeClr val="tx1"/>
              </a:buClr>
              <a:buFontTx/>
              <a:buBlip>
                <a:blip r:embed="rId2"/>
              </a:buBlip>
              <a:defRPr sz="3530"/>
            </a:lvl1pPr>
            <a:lvl2pPr marL="520709" indent="-228604">
              <a:defRPr sz="2354"/>
            </a:lvl2pPr>
            <a:lvl3pPr marL="685811" indent="-165104">
              <a:tabLst/>
              <a:defRPr sz="1961"/>
            </a:lvl3pPr>
            <a:lvl4pPr marL="863614" indent="-177804">
              <a:defRPr/>
            </a:lvl4pPr>
            <a:lvl5pPr marL="1028717" indent="-16510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29954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67297060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705612"/>
          </a:xfrm>
        </p:spPr>
        <p:txBody>
          <a:bodyPr wrap="square">
            <a:spAutoFit/>
          </a:bodyPr>
          <a:lstStyle>
            <a:lvl1pPr marL="0" indent="0">
              <a:spcBef>
                <a:spcPts val="1200"/>
              </a:spcBef>
              <a:buClr>
                <a:schemeClr val="tx1"/>
              </a:buClr>
              <a:buFont typeface="Wingdings" pitchFamily="2" charset="2"/>
              <a:buNone/>
              <a:defRPr sz="3530">
                <a:gradFill>
                  <a:gsLst>
                    <a:gs pos="5109">
                      <a:schemeClr val="tx2"/>
                    </a:gs>
                    <a:gs pos="25000">
                      <a:schemeClr val="tx2"/>
                    </a:gs>
                  </a:gsLst>
                  <a:lin ang="5400000" scaled="0"/>
                </a:gradFill>
              </a:defRPr>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6"/>
            <a:ext cx="5378548" cy="2705612"/>
          </a:xfrm>
        </p:spPr>
        <p:txBody>
          <a:bodyPr wrap="square">
            <a:spAutoFit/>
          </a:bodyPr>
          <a:lstStyle>
            <a:lvl1pPr marL="0" indent="0">
              <a:spcBef>
                <a:spcPts val="1200"/>
              </a:spcBef>
              <a:buClr>
                <a:schemeClr val="tx1"/>
              </a:buClr>
              <a:buFont typeface="Wingdings" pitchFamily="2" charset="2"/>
              <a:buNone/>
              <a:defRPr sz="3530">
                <a:gradFill>
                  <a:gsLst>
                    <a:gs pos="100000">
                      <a:schemeClr val="tx2"/>
                    </a:gs>
                    <a:gs pos="0">
                      <a:schemeClr val="tx2"/>
                    </a:gs>
                  </a:gsLst>
                  <a:lin ang="5400000" scaled="0"/>
                </a:gradFill>
              </a:defRPr>
            </a:lvl1pPr>
            <a:lvl2pPr marL="0" indent="0">
              <a:buNone/>
              <a:defRPr sz="1961"/>
            </a:lvl2pPr>
            <a:lvl3pPr marL="227212" indent="0">
              <a:buNone/>
              <a:tabLst/>
              <a:defRPr sz="1961"/>
            </a:lvl3pPr>
            <a:lvl4pPr marL="451313" indent="0">
              <a:buNone/>
              <a:defRPr/>
            </a:lvl4pPr>
            <a:lvl5pPr marL="67229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6195733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529265"/>
          </a:xfrm>
        </p:spPr>
        <p:txBody>
          <a:bodyPr>
            <a:spAutoFit/>
          </a:bodyPr>
          <a:lstStyle>
            <a:lvl1pPr>
              <a:defRPr lang="en-US" sz="2354"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8" indent="-236550">
              <a:defRPr lang="en-US" sz="2354"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91" indent="-336150">
              <a:defRPr lang="en-US" sz="2354"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69" rtl="0" eaLnBrk="1" latinLnBrk="0" hangingPunct="1">
              <a:spcBef>
                <a:spcPct val="20000"/>
              </a:spcBef>
              <a:spcAft>
                <a:spcPts val="800"/>
              </a:spcAft>
              <a:buFont typeface="Arial" pitchFamily="34" charset="0"/>
              <a:buNone/>
            </a:pPr>
            <a:r>
              <a:rPr lang="en-US" smtClean="0"/>
              <a:t>Click to edit Master text styles</a:t>
            </a:r>
          </a:p>
          <a:p>
            <a:pPr marL="0" lvl="1" indent="0" algn="l" defTabSz="896169" rtl="0" eaLnBrk="1" latinLnBrk="0" hangingPunct="1">
              <a:spcBef>
                <a:spcPct val="20000"/>
              </a:spcBef>
              <a:spcAft>
                <a:spcPts val="800"/>
              </a:spcAft>
              <a:buFont typeface="Arial" pitchFamily="34" charset="0"/>
              <a:buNone/>
            </a:pPr>
            <a:r>
              <a:rPr lang="en-US" smtClean="0"/>
              <a:t>Second level</a:t>
            </a:r>
          </a:p>
          <a:p>
            <a:pPr marL="0" lvl="2" indent="0" algn="l" defTabSz="896169"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022653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837427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196909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3732263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9089292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4" r:id="rId10"/>
    <p:sldLayoutId id="2147483677" r:id="rId11"/>
    <p:sldLayoutId id="2147483678" r:id="rId12"/>
    <p:sldLayoutId id="2147483679" r:id="rId13"/>
    <p:sldLayoutId id="2147483706" r:id="rId14"/>
    <p:sldLayoutId id="2147483708" r:id="rId15"/>
    <p:sldLayoutId id="2147483738" r:id="rId16"/>
    <p:sldLayoutId id="2147483739" r:id="rId17"/>
    <p:sldLayoutId id="2147483740" r:id="rId18"/>
    <p:sldLayoutId id="2147483761" r:id="rId1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0367211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Lst>
  <p:txStyles>
    <p:titleStyle>
      <a:lvl1pPr algn="l" defTabSz="457200" rtl="0" eaLnBrk="1" latinLnBrk="0" hangingPunct="1">
        <a:lnSpc>
          <a:spcPct val="90000"/>
        </a:lnSpc>
        <a:spcBef>
          <a:spcPct val="0"/>
        </a:spcBef>
        <a:buNone/>
        <a:defRPr sz="4000" b="1" i="0" kern="1200">
          <a:solidFill>
            <a:schemeClr val="tx1"/>
          </a:solidFill>
          <a:latin typeface="Segoe UI"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32414E"/>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32414E"/>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32414E"/>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22.emf"/><Relationship Id="rId4" Type="http://schemas.openxmlformats.org/officeDocument/2006/relationships/image" Target="../media/image21.emf"/></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22.emf"/><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4.emf"/><Relationship Id="rId5" Type="http://schemas.openxmlformats.org/officeDocument/2006/relationships/image" Target="../media/image22.emf"/><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32.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chart" Target="../charts/chart4.xml"/><Relationship Id="rId11" Type="http://schemas.openxmlformats.org/officeDocument/2006/relationships/chart" Target="../charts/chart9.xml"/><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22.emf"/><Relationship Id="rId4" Type="http://schemas.openxmlformats.org/officeDocument/2006/relationships/image" Target="../media/image21.emf"/></Relationships>
</file>

<file path=ppt/slides/_rels/slide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22.emf"/><Relationship Id="rId4" Type="http://schemas.openxmlformats.org/officeDocument/2006/relationships/image" Target="../media/image21.emf"/></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40.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43.emf"/><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21.emf"/></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4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18.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emf"/></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2" Type="http://schemas.openxmlformats.org/officeDocument/2006/relationships/image" Target="../media/image74.tiff"/><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6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hyperlink" Target="mailto:nish@Xamarin.com" TargetMode="External"/><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22.emf"/><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smtClean="0"/>
              <a:t>Nish Anil</a:t>
            </a:r>
            <a:endParaRPr lang="en-US" dirty="0" smtClean="0"/>
          </a:p>
          <a:p>
            <a:r>
              <a:rPr lang="en-US" dirty="0" smtClean="0"/>
              <a:t>Developer Evangelist, Xamarin</a:t>
            </a:r>
            <a:endParaRPr lang="en-US" dirty="0" smtClean="0"/>
          </a:p>
          <a:p>
            <a:r>
              <a:rPr lang="en-US" dirty="0" smtClean="0"/>
              <a:t>@nishanil</a:t>
            </a:r>
            <a:endParaRPr lang="en-US" dirty="0"/>
          </a:p>
        </p:txBody>
      </p:sp>
      <p:sp>
        <p:nvSpPr>
          <p:cNvPr id="3" name="Title 2"/>
          <p:cNvSpPr>
            <a:spLocks noGrp="1"/>
          </p:cNvSpPr>
          <p:nvPr>
            <p:ph type="title"/>
          </p:nvPr>
        </p:nvSpPr>
        <p:spPr/>
        <p:txBody>
          <a:bodyPr/>
          <a:lstStyle/>
          <a:p>
            <a:r>
              <a:rPr lang="en-US" dirty="0"/>
              <a:t>Visual Studio and Xamarin Mobile </a:t>
            </a:r>
            <a:r>
              <a:rPr lang="en-US" dirty="0" smtClean="0"/>
              <a:t>Solution</a:t>
            </a:r>
            <a:endParaRPr lang="en-US" dirty="0"/>
          </a:p>
        </p:txBody>
      </p:sp>
      <p:sp>
        <p:nvSpPr>
          <p:cNvPr id="5" name="Text Placeholder 4"/>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18468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smtClean="0"/>
              <a:t>Write Once, Run</a:t>
            </a:r>
            <a:r>
              <a:rPr lang="en-US" dirty="0"/>
              <a:t> </a:t>
            </a:r>
            <a:r>
              <a:rPr lang="en-US" dirty="0" smtClean="0"/>
              <a:t>Anywhere</a:t>
            </a:r>
            <a:endParaRPr lang="en-US" dirty="0"/>
          </a:p>
        </p:txBody>
      </p:sp>
      <p:cxnSp>
        <p:nvCxnSpPr>
          <p:cNvPr id="12" name="Straight Connector 11"/>
          <p:cNvCxnSpPr/>
          <p:nvPr/>
        </p:nvCxnSpPr>
        <p:spPr>
          <a:xfrm>
            <a:off x="3928685" y="1901036"/>
            <a:ext cx="0" cy="3769026"/>
          </a:xfrm>
          <a:prstGeom prst="line">
            <a:avLst/>
          </a:prstGeom>
          <a:ln>
            <a:solidFill>
              <a:srgbClr val="FFFFFF"/>
            </a:solidFill>
            <a:headEnd type="none"/>
            <a:tailEnd type="none"/>
          </a:ln>
        </p:spPr>
        <p:style>
          <a:lnRef idx="1">
            <a:schemeClr val="dk1"/>
          </a:lnRef>
          <a:fillRef idx="0">
            <a:schemeClr val="dk1"/>
          </a:fillRef>
          <a:effectRef idx="0">
            <a:schemeClr val="dk1"/>
          </a:effectRef>
          <a:fontRef idx="minor">
            <a:schemeClr val="tx1"/>
          </a:fontRef>
        </p:style>
      </p:cxnSp>
      <p:sp>
        <p:nvSpPr>
          <p:cNvPr id="35" name="Left Brace 34"/>
          <p:cNvSpPr/>
          <p:nvPr/>
        </p:nvSpPr>
        <p:spPr>
          <a:xfrm rot="5400000">
            <a:off x="5983947" y="921813"/>
            <a:ext cx="224107" cy="9088752"/>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nvGrpSpPr>
          <p:cNvPr id="57" name="Group 56"/>
          <p:cNvGrpSpPr/>
          <p:nvPr/>
        </p:nvGrpSpPr>
        <p:grpSpPr>
          <a:xfrm>
            <a:off x="4782489" y="1942740"/>
            <a:ext cx="2627023" cy="2627023"/>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6" y="3569064"/>
              <a:ext cx="1879600" cy="572464"/>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765"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03913" y="2080051"/>
            <a:ext cx="2705121" cy="2273507"/>
          </a:xfrm>
          <a:prstGeom prst="rect">
            <a:avLst/>
          </a:prstGeom>
          <a:noFill/>
        </p:spPr>
        <p:txBody>
          <a:bodyPr wrap="square" lIns="179285" tIns="143428" rIns="179285" bIns="143428" rtlCol="0">
            <a:spAutoFit/>
          </a:bodyPr>
          <a:lstStyle/>
          <a:p>
            <a:pPr algn="r" defTabSz="914102" fontAlgn="base">
              <a:lnSpc>
                <a:spcPct val="110000"/>
              </a:lnSpc>
              <a:spcBef>
                <a:spcPct val="0"/>
              </a:spcBef>
              <a:spcAft>
                <a:spcPct val="0"/>
              </a:spcAft>
            </a:pPr>
            <a:r>
              <a:rPr lang="en-US" sz="2941" dirty="0">
                <a:solidFill>
                  <a:schemeClr val="tx2"/>
                </a:solidFill>
              </a:rPr>
              <a:t>Lua</a:t>
            </a:r>
          </a:p>
          <a:p>
            <a:pPr algn="r" defTabSz="914102" fontAlgn="base">
              <a:lnSpc>
                <a:spcPct val="110000"/>
              </a:lnSpc>
              <a:spcBef>
                <a:spcPct val="0"/>
              </a:spcBef>
              <a:spcAft>
                <a:spcPct val="0"/>
              </a:spcAft>
            </a:pPr>
            <a:r>
              <a:rPr lang="en-US" sz="2941" dirty="0">
                <a:solidFill>
                  <a:schemeClr val="tx2"/>
                </a:solidFill>
              </a:rPr>
              <a:t>Javascript</a:t>
            </a:r>
          </a:p>
          <a:p>
            <a:pPr algn="r" defTabSz="914102" fontAlgn="base">
              <a:lnSpc>
                <a:spcPct val="110000"/>
              </a:lnSpc>
              <a:spcBef>
                <a:spcPct val="0"/>
              </a:spcBef>
              <a:spcAft>
                <a:spcPct val="0"/>
              </a:spcAft>
            </a:pPr>
            <a:r>
              <a:rPr lang="en-US" sz="2941" dirty="0">
                <a:solidFill>
                  <a:schemeClr val="tx2"/>
                </a:solidFill>
              </a:rPr>
              <a:t>Actionscript</a:t>
            </a:r>
          </a:p>
          <a:p>
            <a:pPr algn="r" defTabSz="914102" fontAlgn="base">
              <a:lnSpc>
                <a:spcPct val="110000"/>
              </a:lnSpc>
              <a:spcBef>
                <a:spcPct val="0"/>
              </a:spcBef>
              <a:spcAft>
                <a:spcPct val="0"/>
              </a:spcAft>
            </a:pPr>
            <a:r>
              <a:rPr lang="en-US" sz="2941" dirty="0">
                <a:solidFill>
                  <a:schemeClr val="tx2"/>
                </a:solidFill>
              </a:rPr>
              <a:t>HTML+CSS</a:t>
            </a:r>
          </a:p>
        </p:txBody>
      </p:sp>
      <p:cxnSp>
        <p:nvCxnSpPr>
          <p:cNvPr id="38" name="Straight Arrow Connector 37"/>
          <p:cNvCxnSpPr/>
          <p:nvPr/>
        </p:nvCxnSpPr>
        <p:spPr>
          <a:xfrm>
            <a:off x="3932237" y="2503006"/>
            <a:ext cx="86114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237" y="3013470"/>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237" y="3523934"/>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237" y="4034398"/>
            <a:ext cx="84869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288" y="1855588"/>
            <a:ext cx="2137964" cy="2801328"/>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t>Limited native API access </a:t>
            </a:r>
            <a:r>
              <a:rPr lang="en-US" sz="2353" dirty="0">
                <a:solidFill>
                  <a:schemeClr val="bg2">
                    <a:lumMod val="50000"/>
                  </a:schemeClr>
                </a:solidFill>
              </a:rPr>
              <a:t>•</a:t>
            </a:r>
            <a:r>
              <a:rPr lang="en-US" sz="2353" dirty="0"/>
              <a:t> Slow performance  </a:t>
            </a:r>
            <a:r>
              <a:rPr lang="en-US" sz="2353" dirty="0">
                <a:solidFill>
                  <a:schemeClr val="bg2">
                    <a:lumMod val="50000"/>
                  </a:schemeClr>
                </a:solidFill>
              </a:rPr>
              <a:t>•</a:t>
            </a:r>
            <a:r>
              <a:rPr lang="en-US" sz="2353" dirty="0"/>
              <a:t>  Poor user experience</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7235869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pPr algn="ctr"/>
            <a:r>
              <a:rPr lang="en-US" dirty="0" err="1" smtClean="0"/>
              <a:t>Xamarin’s</a:t>
            </a:r>
            <a:r>
              <a:rPr lang="en-US" dirty="0" smtClean="0"/>
              <a:t> Unique Approach</a:t>
            </a:r>
            <a:endParaRPr lang="en-US" dirty="0"/>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7319918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 </a:t>
            </a:r>
            <a:r>
              <a:rPr lang="en-US" dirty="0" err="1" smtClean="0"/>
              <a:t>Xamarin.Forms</a:t>
            </a:r>
            <a:endParaRPr lang="en-US" dirty="0"/>
          </a:p>
        </p:txBody>
      </p:sp>
      <p:sp>
        <p:nvSpPr>
          <p:cNvPr id="3" name="Text Placeholder 2"/>
          <p:cNvSpPr>
            <a:spLocks noGrp="1"/>
          </p:cNvSpPr>
          <p:nvPr>
            <p:ph type="body" sz="quarter" idx="10"/>
          </p:nvPr>
        </p:nvSpPr>
        <p:spPr>
          <a:xfrm>
            <a:off x="999919" y="5167871"/>
            <a:ext cx="4503134" cy="969188"/>
          </a:xfrm>
        </p:spPr>
        <p:txBody>
          <a:bodyPr/>
          <a:lstStyle/>
          <a:p>
            <a:pPr algn="ctr">
              <a:lnSpc>
                <a:spcPct val="100000"/>
              </a:lnSpc>
            </a:pPr>
            <a:r>
              <a:rPr lang="en-US" sz="2549" dirty="0">
                <a:solidFill>
                  <a:schemeClr val="tx1"/>
                </a:solidFill>
                <a:latin typeface="+mn-lt"/>
              </a:rPr>
              <a:t>Traditional Xamarin Approach</a:t>
            </a:r>
          </a:p>
        </p:txBody>
      </p:sp>
      <p:sp>
        <p:nvSpPr>
          <p:cNvPr id="4" name="Text Placeholder 3"/>
          <p:cNvSpPr>
            <a:spLocks noGrp="1"/>
          </p:cNvSpPr>
          <p:nvPr>
            <p:ph type="body" sz="quarter" idx="11"/>
          </p:nvPr>
        </p:nvSpPr>
        <p:spPr>
          <a:xfrm>
            <a:off x="6548881" y="5167871"/>
            <a:ext cx="4494575" cy="969188"/>
          </a:xfrm>
        </p:spPr>
        <p:txBody>
          <a:bodyPr/>
          <a:lstStyle/>
          <a:p>
            <a:pPr algn="ctr">
              <a:lnSpc>
                <a:spcPct val="100000"/>
              </a:lnSpc>
            </a:pPr>
            <a:r>
              <a:rPr lang="en-US" sz="2549" dirty="0">
                <a:solidFill>
                  <a:schemeClr val="tx1"/>
                </a:solidFill>
                <a:latin typeface="+mn-lt"/>
              </a:rPr>
              <a:t>With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a:solidFill>
                  <a:schemeClr val="tx1"/>
                </a:solidFill>
              </a:rPr>
              <a:t>More code-sharing, all native</a:t>
            </a: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411266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60202" y="3868271"/>
            <a:ext cx="9889410" cy="126566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68080" y="289957"/>
            <a:ext cx="11655840" cy="899537"/>
          </a:xfrm>
        </p:spPr>
        <p:txBody>
          <a:bodyPr/>
          <a:lstStyle/>
          <a:p>
            <a:pPr algn="ctr"/>
            <a:r>
              <a:rPr lang="en-US" dirty="0" err="1" smtClean="0"/>
              <a:t>Xamarin’s</a:t>
            </a:r>
            <a:r>
              <a:rPr lang="en-US" dirty="0" smtClean="0"/>
              <a:t> Unique Approach</a:t>
            </a:r>
            <a:endParaRPr lang="en-US" dirty="0"/>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grpSp>
        <p:nvGrpSpPr>
          <p:cNvPr id="11" name="Group 10"/>
          <p:cNvGrpSpPr/>
          <p:nvPr/>
        </p:nvGrpSpPr>
        <p:grpSpPr>
          <a:xfrm>
            <a:off x="1160202" y="1508249"/>
            <a:ext cx="9882033" cy="4069993"/>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3396800" y="2274286"/>
              <a:ext cx="2146268" cy="53675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1208990" y="2894802"/>
              <a:ext cx="6521889"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1" name="Group 30"/>
            <p:cNvGrpSpPr/>
            <p:nvPr/>
          </p:nvGrpSpPr>
          <p:grpSpPr>
            <a:xfrm>
              <a:off x="1969228"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4156896"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6343881"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1101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C# Server</a:t>
              </a:r>
            </a:p>
          </p:txBody>
        </p:sp>
        <p:grpSp>
          <p:nvGrpSpPr>
            <p:cNvPr id="39" name="Group 38"/>
            <p:cNvGrpSpPr/>
            <p:nvPr/>
          </p:nvGrpSpPr>
          <p:grpSpPr>
            <a:xfrm>
              <a:off x="8309005"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6479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176" dirty="0">
                  <a:solidFill>
                    <a:srgbClr val="FFFFFF"/>
                  </a:solidFill>
                </a:rPr>
                <a:t>Linux/Mono</a:t>
              </a:r>
            </a:p>
            <a:p>
              <a:pPr algn="ctr" defTabSz="914102" fontAlgn="base">
                <a:spcBef>
                  <a:spcPct val="0"/>
                </a:spcBef>
                <a:spcAft>
                  <a:spcPct val="0"/>
                </a:spcAft>
              </a:pPr>
              <a:r>
                <a:rPr lang="en-US" sz="1176" dirty="0" err="1">
                  <a:solidFill>
                    <a:srgbClr val="FFFFFF"/>
                  </a:solidFill>
                </a:rPr>
                <a:t>CoreCLR</a:t>
              </a:r>
              <a:endParaRPr lang="en-US" sz="1176" dirty="0">
                <a:solidFill>
                  <a:srgbClr val="FFFFFF"/>
                </a:solidFill>
              </a:endParaRPr>
            </a:p>
          </p:txBody>
        </p:sp>
        <p:grpSp>
          <p:nvGrpSpPr>
            <p:cNvPr id="8" name="Group 7"/>
            <p:cNvGrpSpPr/>
            <p:nvPr/>
          </p:nvGrpSpPr>
          <p:grpSpPr>
            <a:xfrm>
              <a:off x="10112428"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descr="Linux_logo.pd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60" name="TextBox 59"/>
            <p:cNvSpPr txBox="1"/>
            <p:nvPr/>
          </p:nvSpPr>
          <p:spPr>
            <a:xfrm>
              <a:off x="7777067" y="2274476"/>
              <a:ext cx="1690917" cy="541687"/>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Azure</a:t>
              </a:r>
            </a:p>
          </p:txBody>
        </p:sp>
      </p:grpSp>
      <p:sp>
        <p:nvSpPr>
          <p:cNvPr id="50" name="TextBox 49"/>
          <p:cNvSpPr txBox="1"/>
          <p:nvPr/>
        </p:nvSpPr>
        <p:spPr>
          <a:xfrm>
            <a:off x="1173778" y="3988383"/>
            <a:ext cx="9868456"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Client/Server</a:t>
            </a:r>
          </a:p>
        </p:txBody>
      </p:sp>
    </p:spTree>
    <p:extLst>
      <p:ext uri="{BB962C8B-B14F-4D97-AF65-F5344CB8AC3E}">
        <p14:creationId xmlns:p14="http://schemas.microsoft.com/office/powerpoint/2010/main" val="176028193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smtClean="0"/>
              <a:t>Demo</a:t>
            </a:r>
            <a:endParaRPr lang="en-US" sz="4705" dirty="0"/>
          </a:p>
        </p:txBody>
      </p:sp>
    </p:spTree>
    <p:extLst>
      <p:ext uri="{BB962C8B-B14F-4D97-AF65-F5344CB8AC3E}">
        <p14:creationId xmlns:p14="http://schemas.microsoft.com/office/powerpoint/2010/main" val="96814058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7271307"/>
          </a:xfrm>
          <a:prstGeom prst="rect">
            <a:avLst/>
          </a:prstGeom>
        </p:spPr>
      </p:pic>
      <p:sp>
        <p:nvSpPr>
          <p:cNvPr id="3" name="TextBox 2"/>
          <p:cNvSpPr txBox="1"/>
          <p:nvPr/>
        </p:nvSpPr>
        <p:spPr>
          <a:xfrm>
            <a:off x="2286000" y="5099538"/>
            <a:ext cx="7620000" cy="1258806"/>
          </a:xfrm>
          <a:prstGeom prst="rect">
            <a:avLst/>
          </a:prstGeom>
          <a:noFill/>
        </p:spPr>
        <p:txBody>
          <a:bodyPr wrap="square" lIns="182880" tIns="146304" rIns="182880" bIns="146304" rtlCol="0">
            <a:spAutoFit/>
          </a:bodyPr>
          <a:lstStyle/>
          <a:p>
            <a:pPr algn="ctr">
              <a:lnSpc>
                <a:spcPct val="90000"/>
              </a:lnSpc>
              <a:spcAft>
                <a:spcPts val="600"/>
              </a:spcAft>
            </a:pPr>
            <a:r>
              <a:rPr lang="en-US" sz="3200" dirty="0" smtClean="0">
                <a:solidFill>
                  <a:schemeClr val="bg1"/>
                </a:solidFill>
              </a:rPr>
              <a:t>Write Everything in C#</a:t>
            </a:r>
          </a:p>
          <a:p>
            <a:pPr algn="ctr">
              <a:lnSpc>
                <a:spcPct val="90000"/>
              </a:lnSpc>
              <a:spcAft>
                <a:spcPts val="600"/>
              </a:spcAft>
            </a:pPr>
            <a:r>
              <a:rPr lang="en-US" sz="3200" dirty="0" smtClean="0">
                <a:solidFill>
                  <a:schemeClr val="bg1"/>
                </a:solidFill>
              </a:rPr>
              <a:t>C# Now Runs on 2.6+ Billion Devices</a:t>
            </a:r>
          </a:p>
        </p:txBody>
      </p:sp>
    </p:spTree>
    <p:extLst>
      <p:ext uri="{BB962C8B-B14F-4D97-AF65-F5344CB8AC3E}">
        <p14:creationId xmlns:p14="http://schemas.microsoft.com/office/powerpoint/2010/main" val="781977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962152"/>
            <a:ext cx="12192000" cy="2862322"/>
          </a:xfrm>
          <a:prstGeom prst="rect">
            <a:avLst/>
          </a:prstGeom>
          <a:noFill/>
        </p:spPr>
        <p:txBody>
          <a:bodyPr wrap="square" rtlCol="0">
            <a:spAutoFit/>
          </a:bodyPr>
          <a:lstStyle/>
          <a:p>
            <a:pPr algn="ctr"/>
            <a:r>
              <a:rPr lang="en-US" sz="9000" dirty="0">
                <a:latin typeface="Segoe UI" charset="0"/>
                <a:ea typeface="Segoe UI" charset="0"/>
                <a:cs typeface="Segoe UI" charset="0"/>
              </a:rPr>
              <a:t>Xamarin is included</a:t>
            </a:r>
          </a:p>
          <a:p>
            <a:pPr algn="ctr"/>
            <a:r>
              <a:rPr lang="en-US" sz="9000" dirty="0">
                <a:latin typeface="Segoe UI" charset="0"/>
                <a:ea typeface="Segoe UI" charset="0"/>
                <a:cs typeface="Segoe UI" charset="0"/>
              </a:rPr>
              <a:t>in Visual Studio</a:t>
            </a:r>
          </a:p>
        </p:txBody>
      </p:sp>
    </p:spTree>
    <p:extLst>
      <p:ext uri="{BB962C8B-B14F-4D97-AF65-F5344CB8AC3E}">
        <p14:creationId xmlns:p14="http://schemas.microsoft.com/office/powerpoint/2010/main" val="952131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621792"/>
            <a:ext cx="12192000" cy="5571744"/>
          </a:xfrm>
          <a:prstGeom prst="rect">
            <a:avLst/>
          </a:prstGeom>
        </p:spPr>
      </p:pic>
    </p:spTree>
    <p:extLst>
      <p:ext uri="{BB962C8B-B14F-4D97-AF65-F5344CB8AC3E}">
        <p14:creationId xmlns:p14="http://schemas.microsoft.com/office/powerpoint/2010/main" val="1752230681"/>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smtClean="0"/>
              <a:t>Open Source – </a:t>
            </a:r>
            <a:r>
              <a:rPr lang="en-US" dirty="0" err="1" smtClean="0"/>
              <a:t>open.xamarin.com</a:t>
            </a:r>
            <a:endParaRPr lang="en-US" dirty="0"/>
          </a:p>
        </p:txBody>
      </p:sp>
      <p:pic>
        <p:nvPicPr>
          <p:cNvPr id="3" name="Picture 2"/>
          <p:cNvPicPr>
            <a:picLocks noChangeAspect="1"/>
          </p:cNvPicPr>
          <p:nvPr/>
        </p:nvPicPr>
        <p:blipFill>
          <a:blip r:embed="rId3"/>
          <a:stretch>
            <a:fillRect/>
          </a:stretch>
        </p:blipFill>
        <p:spPr>
          <a:xfrm>
            <a:off x="0" y="1193292"/>
            <a:ext cx="12192000" cy="6215939"/>
          </a:xfrm>
          <a:prstGeom prst="rect">
            <a:avLst/>
          </a:prstGeom>
        </p:spPr>
      </p:pic>
    </p:spTree>
    <p:extLst>
      <p:ext uri="{BB962C8B-B14F-4D97-AF65-F5344CB8AC3E}">
        <p14:creationId xmlns:p14="http://schemas.microsoft.com/office/powerpoint/2010/main" val="75415632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smtClean="0"/>
              <a:t>How Xamarin Works</a:t>
            </a:r>
            <a:endParaRPr lang="en-US" sz="4705" dirty="0"/>
          </a:p>
        </p:txBody>
      </p:sp>
    </p:spTree>
    <p:extLst>
      <p:ext uri="{BB962C8B-B14F-4D97-AF65-F5344CB8AC3E}">
        <p14:creationId xmlns:p14="http://schemas.microsoft.com/office/powerpoint/2010/main" val="198227585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Xamarin Joins Microsoft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55" y="-83058"/>
            <a:ext cx="18281235" cy="7527567"/>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1026" name="Picture 2" descr="Xamarin Joins Microsoft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40" y="1204644"/>
            <a:ext cx="12026679" cy="4952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18557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APIs</a:t>
            </a:r>
            <a:endParaRPr lang="en-US" dirty="0"/>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1397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 – 100% API Coverage</a:t>
            </a:r>
            <a:endParaRPr lang="en-US" dirty="0"/>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t>
            </a:r>
            <a:r>
              <a:rPr lang="en-US" dirty="0"/>
              <a:t>–</a:t>
            </a:r>
            <a:r>
              <a:rPr lang="en-US" dirty="0" smtClean="0"/>
              <a:t> 100</a:t>
            </a:r>
            <a:r>
              <a:rPr lang="en-US" smtClean="0"/>
              <a:t>% API </a:t>
            </a:r>
            <a:r>
              <a:rPr lang="en-US" dirty="0" smtClean="0"/>
              <a:t>Coverage</a:t>
            </a:r>
            <a:endParaRPr lang="en-US" dirty="0"/>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529" dirty="0"/>
              <a:t>Anything you can do in Objective-C, Swift, or Java</a:t>
            </a:r>
            <a:br>
              <a:rPr lang="en-US" sz="3529" dirty="0"/>
            </a:br>
            <a:r>
              <a:rPr lang="en-US" sz="3529" dirty="0"/>
              <a:t>can be done </a:t>
            </a:r>
            <a:r>
              <a:rPr lang="en-US" sz="3529" dirty="0">
                <a:latin typeface="+mn-lt"/>
              </a:rPr>
              <a:t>in C# and Visual Studio with Xamarin</a:t>
            </a:r>
            <a:r>
              <a:rPr lang="en-US" sz="3529" dirty="0"/>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23903602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Native Performance</a:t>
            </a:r>
            <a:endParaRPr lang="en-US" dirty="0"/>
          </a:p>
        </p:txBody>
      </p:sp>
      <p:sp>
        <p:nvSpPr>
          <p:cNvPr id="3" name="Text Placeholder 2"/>
          <p:cNvSpPr>
            <a:spLocks noGrp="1"/>
          </p:cNvSpPr>
          <p:nvPr>
            <p:ph type="body" sz="quarter" idx="10"/>
          </p:nvPr>
        </p:nvSpPr>
        <p:spPr>
          <a:xfrm>
            <a:off x="642750" y="4577480"/>
            <a:ext cx="5378548" cy="1369838"/>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245405" y="4577480"/>
            <a:ext cx="5378548" cy="1369838"/>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takes advantage of Just In Time (JIT) compilation on the Android device.</a:t>
            </a: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7659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a:solidFill>
                  <a:srgbClr val="6FBD23"/>
                </a:solidFill>
              </a:rPr>
              <a:t>✓</a:t>
            </a:r>
            <a:r>
              <a:rPr lang="en-US" sz="5882" dirty="0">
                <a:solidFill>
                  <a:srgbClr val="2DB1DD"/>
                </a:solidFill>
              </a:rPr>
              <a:t>Always Up-to-Date</a:t>
            </a:r>
            <a:endParaRPr lang="en-US" sz="5882" dirty="0"/>
          </a:p>
        </p:txBody>
      </p:sp>
      <p:sp>
        <p:nvSpPr>
          <p:cNvPr id="7" name="Text Placeholder 7"/>
          <p:cNvSpPr>
            <a:spLocks noGrp="1"/>
          </p:cNvSpPr>
          <p:nvPr>
            <p:ph type="body" sz="quarter" idx="10"/>
          </p:nvPr>
        </p:nvSpPr>
        <p:spPr>
          <a:xfrm>
            <a:off x="7814148" y="1080844"/>
            <a:ext cx="3216858" cy="2670988"/>
          </a:xfrm>
        </p:spPr>
        <p:txBody>
          <a:bodyPr/>
          <a:lstStyle/>
          <a:p>
            <a:pPr marL="0" indent="0">
              <a:lnSpc>
                <a:spcPct val="70000"/>
              </a:lnSpc>
              <a:buNone/>
            </a:pPr>
            <a:r>
              <a:rPr lang="en-US" sz="2745" dirty="0">
                <a:latin typeface="+mn-lt"/>
              </a:rPr>
              <a:t>Same-day support:</a:t>
            </a:r>
          </a:p>
          <a:p>
            <a:pPr>
              <a:lnSpc>
                <a:spcPct val="70000"/>
              </a:lnSpc>
              <a:buFont typeface="Arial"/>
              <a:buChar char="•"/>
            </a:pPr>
            <a:r>
              <a:rPr lang="en-US" sz="1961" dirty="0">
                <a:latin typeface="+mn-lt"/>
              </a:rPr>
              <a:t>iOS 5</a:t>
            </a:r>
          </a:p>
          <a:p>
            <a:pPr>
              <a:lnSpc>
                <a:spcPct val="70000"/>
              </a:lnSpc>
              <a:buFont typeface="Arial"/>
              <a:buChar char="•"/>
            </a:pPr>
            <a:r>
              <a:rPr lang="en-US" sz="1961" dirty="0">
                <a:latin typeface="+mn-lt"/>
              </a:rPr>
              <a:t>iOS 6</a:t>
            </a:r>
          </a:p>
          <a:p>
            <a:pPr>
              <a:lnSpc>
                <a:spcPct val="70000"/>
              </a:lnSpc>
              <a:buFont typeface="Arial"/>
              <a:buChar char="•"/>
            </a:pPr>
            <a:r>
              <a:rPr lang="en-US" sz="1961" dirty="0">
                <a:latin typeface="+mn-lt"/>
              </a:rPr>
              <a:t>iOS 7</a:t>
            </a:r>
          </a:p>
          <a:p>
            <a:pPr>
              <a:lnSpc>
                <a:spcPct val="70000"/>
              </a:lnSpc>
              <a:buFont typeface="Arial"/>
              <a:buChar char="•"/>
            </a:pPr>
            <a:r>
              <a:rPr lang="en-US" sz="1961" dirty="0">
                <a:latin typeface="+mn-lt"/>
              </a:rPr>
              <a:t>iOS 7.1</a:t>
            </a:r>
          </a:p>
          <a:p>
            <a:pPr>
              <a:lnSpc>
                <a:spcPct val="70000"/>
              </a:lnSpc>
              <a:buFont typeface="Arial"/>
              <a:buChar char="•"/>
            </a:pPr>
            <a:r>
              <a:rPr lang="en-US" sz="1961" dirty="0">
                <a:latin typeface="+mn-lt"/>
              </a:rPr>
              <a:t>iOS </a:t>
            </a:r>
            <a:r>
              <a:rPr lang="en-US" sz="1961" dirty="0" smtClean="0">
                <a:latin typeface="+mn-lt"/>
              </a:rPr>
              <a:t>8</a:t>
            </a:r>
          </a:p>
          <a:p>
            <a:pPr>
              <a:lnSpc>
                <a:spcPct val="70000"/>
              </a:lnSpc>
              <a:buFont typeface="Arial"/>
              <a:buChar char="•"/>
            </a:pPr>
            <a:r>
              <a:rPr lang="en-US" sz="1961" dirty="0" smtClean="0">
                <a:latin typeface="+mn-lt"/>
              </a:rPr>
              <a:t>iOS 9</a:t>
            </a:r>
            <a:endParaRPr lang="en-US" sz="1961" dirty="0">
              <a:latin typeface="+mn-lt"/>
            </a:endParaRPr>
          </a:p>
        </p:txBody>
      </p:sp>
      <p:sp>
        <p:nvSpPr>
          <p:cNvPr id="14" name="Text Placeholder 7"/>
          <p:cNvSpPr>
            <a:spLocks noGrp="1"/>
          </p:cNvSpPr>
          <p:nvPr>
            <p:ph type="body" sz="quarter" idx="11"/>
          </p:nvPr>
        </p:nvSpPr>
        <p:spPr>
          <a:xfrm>
            <a:off x="7814148" y="3751832"/>
            <a:ext cx="2768646" cy="2670988"/>
          </a:xfrm>
        </p:spPr>
        <p:txBody>
          <a:bodyPr/>
          <a:lstStyle/>
          <a:p>
            <a:pPr marL="0" indent="0">
              <a:lnSpc>
                <a:spcPct val="70000"/>
              </a:lnSpc>
              <a:buNone/>
            </a:pPr>
            <a:r>
              <a:rPr lang="en-US" sz="2745" dirty="0">
                <a:latin typeface="+mn-lt"/>
              </a:rPr>
              <a:t>Full support for:</a:t>
            </a:r>
          </a:p>
          <a:p>
            <a:pPr>
              <a:lnSpc>
                <a:spcPct val="70000"/>
              </a:lnSpc>
              <a:buFont typeface="Arial"/>
              <a:buChar char="•"/>
            </a:pPr>
            <a:r>
              <a:rPr lang="en-US" sz="1961" dirty="0" smtClean="0">
                <a:latin typeface="+mn-lt"/>
              </a:rPr>
              <a:t>Apple Watch</a:t>
            </a:r>
          </a:p>
          <a:p>
            <a:pPr>
              <a:lnSpc>
                <a:spcPct val="70000"/>
              </a:lnSpc>
              <a:buFont typeface="Arial"/>
              <a:buChar char="•"/>
            </a:pPr>
            <a:r>
              <a:rPr lang="en-US" sz="1961" dirty="0" smtClean="0">
                <a:latin typeface="+mn-lt"/>
              </a:rPr>
              <a:t>Apple TV</a:t>
            </a:r>
          </a:p>
          <a:p>
            <a:pPr>
              <a:lnSpc>
                <a:spcPct val="70000"/>
              </a:lnSpc>
              <a:buFont typeface="Arial"/>
              <a:buChar char="•"/>
            </a:pPr>
            <a:r>
              <a:rPr lang="en-US" sz="1961" dirty="0" smtClean="0">
                <a:latin typeface="+mn-lt"/>
              </a:rPr>
              <a:t>Google </a:t>
            </a:r>
            <a:r>
              <a:rPr lang="en-US" sz="1961" dirty="0">
                <a:latin typeface="+mn-lt"/>
              </a:rPr>
              <a:t>Glass</a:t>
            </a:r>
          </a:p>
          <a:p>
            <a:pPr>
              <a:lnSpc>
                <a:spcPct val="70000"/>
              </a:lnSpc>
              <a:buFont typeface="Arial"/>
              <a:buChar char="•"/>
            </a:pPr>
            <a:r>
              <a:rPr lang="en-US" sz="1961" dirty="0">
                <a:latin typeface="+mn-lt"/>
              </a:rPr>
              <a:t>Android Wear</a:t>
            </a:r>
          </a:p>
          <a:p>
            <a:pPr>
              <a:lnSpc>
                <a:spcPct val="70000"/>
              </a:lnSpc>
              <a:buFont typeface="Arial"/>
              <a:buChar char="•"/>
            </a:pPr>
            <a:r>
              <a:rPr lang="en-US" sz="1961" dirty="0">
                <a:latin typeface="+mn-lt"/>
              </a:rPr>
              <a:t>Amazon Fire TV</a:t>
            </a:r>
          </a:p>
          <a:p>
            <a:pPr>
              <a:lnSpc>
                <a:spcPct val="70000"/>
              </a:lnSpc>
              <a:buFont typeface="Arial"/>
              <a:buChar char="•"/>
            </a:pPr>
            <a:r>
              <a:rPr lang="en-US" sz="1961" dirty="0" smtClean="0">
                <a:latin typeface="+mn-lt"/>
              </a:rPr>
              <a:t>and </a:t>
            </a:r>
            <a:r>
              <a:rPr lang="en-US" sz="1961" dirty="0">
                <a:latin typeface="+mn-lt"/>
              </a:rPr>
              <a:t>much more</a:t>
            </a:r>
          </a:p>
        </p:txBody>
      </p:sp>
    </p:spTree>
    <p:extLst>
      <p:ext uri="{BB962C8B-B14F-4D97-AF65-F5344CB8AC3E}">
        <p14:creationId xmlns:p14="http://schemas.microsoft.com/office/powerpoint/2010/main" val="154503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smtClean="0"/>
              <a:t>Sharing Code</a:t>
            </a:r>
            <a:endParaRPr lang="en-US" dirty="0"/>
          </a:p>
        </p:txBody>
      </p:sp>
    </p:spTree>
    <p:extLst>
      <p:ext uri="{BB962C8B-B14F-4D97-AF65-F5344CB8AC3E}">
        <p14:creationId xmlns:p14="http://schemas.microsoft.com/office/powerpoint/2010/main" val="155010187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693617" y="2457873"/>
            <a:ext cx="4482124" cy="246516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latin typeface="+mn-lt"/>
              </a:rPr>
              <a:t>1 Assembly</a:t>
            </a:r>
          </a:p>
          <a:p>
            <a:pPr marL="0" indent="0">
              <a:buNone/>
            </a:pPr>
            <a:r>
              <a:rPr lang="en-US" sz="3921" dirty="0">
                <a:latin typeface="+mn-lt"/>
              </a:rPr>
              <a:t>Multiple Platforms</a:t>
            </a:r>
          </a:p>
          <a:p>
            <a:pPr marL="0" indent="0">
              <a:buNone/>
            </a:pPr>
            <a:endParaRPr lang="en-US" sz="2157" dirty="0">
              <a:latin typeface="+mn-lt"/>
            </a:endParaRPr>
          </a:p>
          <a:p>
            <a:pPr marL="0" indent="0">
              <a:buNone/>
            </a:pPr>
            <a:r>
              <a:rPr lang="en-US" sz="2353" dirty="0">
                <a:latin typeface="+mn-lt"/>
              </a:rPr>
              <a:t>Including:</a:t>
            </a:r>
          </a:p>
          <a:p>
            <a:pPr marL="0" indent="0">
              <a:buNone/>
            </a:pPr>
            <a:r>
              <a:rPr lang="en-US" sz="2353" dirty="0" err="1">
                <a:solidFill>
                  <a:srgbClr val="6A44B0"/>
                </a:solidFill>
              </a:rPr>
              <a:t>Xamarin.iOS</a:t>
            </a:r>
            <a:r>
              <a:rPr lang="en-US" sz="2353" dirty="0"/>
              <a:t> and </a:t>
            </a:r>
            <a:r>
              <a:rPr lang="en-US" sz="2353" dirty="0" err="1">
                <a:solidFill>
                  <a:srgbClr val="56A618"/>
                </a:solidFill>
              </a:rPr>
              <a:t>Xamarin.Android</a:t>
            </a:r>
            <a:endParaRPr lang="en-US" sz="2353" dirty="0">
              <a:solidFill>
                <a:srgbClr val="56A618"/>
              </a:solidFill>
            </a:endParaRPr>
          </a:p>
        </p:txBody>
      </p:sp>
      <p:sp>
        <p:nvSpPr>
          <p:cNvPr id="4" name="Title 3"/>
          <p:cNvSpPr>
            <a:spLocks noGrp="1"/>
          </p:cNvSpPr>
          <p:nvPr>
            <p:ph type="title"/>
          </p:nvPr>
        </p:nvSpPr>
        <p:spPr/>
        <p:txBody>
          <a:bodyPr/>
          <a:lstStyle/>
          <a:p>
            <a:r>
              <a:rPr lang="en-US" dirty="0" smtClean="0"/>
              <a:t>Portable Class Libraries</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3837" y="1516062"/>
            <a:ext cx="4495800" cy="4459446"/>
          </a:xfrm>
          <a:prstGeom prst="rect">
            <a:avLst/>
          </a:prstGeom>
        </p:spPr>
      </p:pic>
    </p:spTree>
    <p:extLst>
      <p:ext uri="{BB962C8B-B14F-4D97-AF65-F5344CB8AC3E}">
        <p14:creationId xmlns:p14="http://schemas.microsoft.com/office/powerpoint/2010/main" val="75270431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12224" y="1338813"/>
            <a:ext cx="10367554" cy="5078270"/>
            <a:chOff x="960437" y="1365162"/>
            <a:chExt cx="10575445" cy="518010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60437" y="1365162"/>
              <a:ext cx="6683035" cy="4417321"/>
            </a:xfrm>
            <a:prstGeom prst="rect">
              <a:avLst/>
            </a:prstGeom>
            <a:ln>
              <a:noFill/>
            </a:ln>
            <a:effectLst>
              <a:outerShdw blurRad="50800" dist="38100" dir="5400000" algn="t" rotWithShape="0">
                <a:prstClr val="black">
                  <a:alpha val="40000"/>
                </a:prstClr>
              </a:outerShdw>
            </a:effectLst>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13237" y="1873162"/>
              <a:ext cx="7222645" cy="4672100"/>
            </a:xfrm>
            <a:prstGeom prst="rect">
              <a:avLst/>
            </a:prstGeom>
            <a:ln>
              <a:noFill/>
            </a:ln>
            <a:effectLst>
              <a:outerShdw blurRad="50800" dist="38100" dir="5400000" algn="t" rotWithShape="0">
                <a:prstClr val="black">
                  <a:alpha val="40000"/>
                </a:prstClr>
              </a:outerShdw>
            </a:effectLst>
          </p:spPr>
        </p:pic>
      </p:grpSp>
      <p:sp>
        <p:nvSpPr>
          <p:cNvPr id="5" name="Title 4"/>
          <p:cNvSpPr>
            <a:spLocks noGrp="1"/>
          </p:cNvSpPr>
          <p:nvPr>
            <p:ph type="title"/>
          </p:nvPr>
        </p:nvSpPr>
        <p:spPr/>
        <p:txBody>
          <a:bodyPr/>
          <a:lstStyle/>
          <a:p>
            <a:r>
              <a:rPr lang="en-US" dirty="0" err="1" smtClean="0"/>
              <a:t>NuGet</a:t>
            </a:r>
            <a:endParaRPr lang="en-US" dirty="0"/>
          </a:p>
        </p:txBody>
      </p:sp>
    </p:spTree>
    <p:extLst>
      <p:ext uri="{BB962C8B-B14F-4D97-AF65-F5344CB8AC3E}">
        <p14:creationId xmlns:p14="http://schemas.microsoft.com/office/powerpoint/2010/main" val="187266683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27768" y="1113236"/>
            <a:ext cx="10336465" cy="5027923"/>
            <a:chOff x="347308" y="959172"/>
            <a:chExt cx="11619752" cy="5652145"/>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15644" y="959172"/>
              <a:ext cx="7151416" cy="5082225"/>
            </a:xfrm>
            <a:prstGeom prst="rect">
              <a:avLst/>
            </a:prstGeom>
            <a:ln>
              <a:noFill/>
            </a:ln>
            <a:effectLst>
              <a:outerShdw blurRad="50800" dist="38100" dir="5400000" algn="t" rotWithShape="0">
                <a:prstClr val="black">
                  <a:alpha val="40000"/>
                </a:prstClr>
              </a:outerShdw>
            </a:effectLst>
          </p:spPr>
        </p:pic>
        <p:pic>
          <p:nvPicPr>
            <p:cNvPr id="5" name="Picture 4"/>
            <p:cNvPicPr>
              <a:picLocks noChangeAspect="1"/>
            </p:cNvPicPr>
            <p:nvPr/>
          </p:nvPicPr>
          <p:blipFill>
            <a:blip r:embed="rId3"/>
            <a:stretch>
              <a:fillRect/>
            </a:stretch>
          </p:blipFill>
          <p:spPr>
            <a:xfrm>
              <a:off x="347308" y="2278062"/>
              <a:ext cx="7119937" cy="4333255"/>
            </a:xfrm>
            <a:prstGeom prst="rect">
              <a:avLst/>
            </a:prstGeom>
            <a:ln>
              <a:noFill/>
            </a:ln>
            <a:effectLst>
              <a:outerShdw blurRad="50800" dist="38100" dir="5400000" algn="t" rotWithShape="0">
                <a:prstClr val="black">
                  <a:alpha val="40000"/>
                </a:prstClr>
              </a:outerShdw>
            </a:effectLst>
          </p:spPr>
        </p:pic>
      </p:grpSp>
      <p:sp>
        <p:nvSpPr>
          <p:cNvPr id="4" name="Title 3"/>
          <p:cNvSpPr>
            <a:spLocks noGrp="1"/>
          </p:cNvSpPr>
          <p:nvPr>
            <p:ph type="title"/>
          </p:nvPr>
        </p:nvSpPr>
        <p:spPr/>
        <p:txBody>
          <a:bodyPr/>
          <a:lstStyle/>
          <a:p>
            <a:r>
              <a:rPr lang="en-US" dirty="0" smtClean="0"/>
              <a:t>Shared Projects</a:t>
            </a:r>
            <a:endParaRPr lang="en-US" dirty="0"/>
          </a:p>
        </p:txBody>
      </p:sp>
    </p:spTree>
    <p:extLst>
      <p:ext uri="{BB962C8B-B14F-4D97-AF65-F5344CB8AC3E}">
        <p14:creationId xmlns:p14="http://schemas.microsoft.com/office/powerpoint/2010/main" val="61235319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Xamarin – Your Complete Mobile Solution</a:t>
            </a:r>
            <a:endParaRPr lang="en-US" dirty="0"/>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2092770" y="2993783"/>
            <a:ext cx="18288000" cy="228600"/>
          </a:xfrm>
          <a:prstGeom prst="rect">
            <a:avLst/>
          </a:prstGeom>
        </p:spPr>
      </p:pic>
      <p:pic>
        <p:nvPicPr>
          <p:cNvPr id="7" name="Picture 6"/>
          <p:cNvPicPr>
            <a:picLocks noChangeAspect="1"/>
          </p:cNvPicPr>
          <p:nvPr/>
        </p:nvPicPr>
        <p:blipFill>
          <a:blip r:embed="rId4"/>
          <a:stretch>
            <a:fillRect/>
          </a:stretch>
        </p:blipFill>
        <p:spPr>
          <a:xfrm>
            <a:off x="2295724" y="2316774"/>
            <a:ext cx="2588247" cy="2635462"/>
          </a:xfrm>
          <a:prstGeom prst="rect">
            <a:avLst/>
          </a:prstGeom>
        </p:spPr>
      </p:pic>
      <p:pic>
        <p:nvPicPr>
          <p:cNvPr id="8" name="Picture 7"/>
          <p:cNvPicPr>
            <a:picLocks noChangeAspect="1"/>
          </p:cNvPicPr>
          <p:nvPr/>
        </p:nvPicPr>
        <p:blipFill>
          <a:blip r:embed="rId5"/>
          <a:stretch>
            <a:fillRect/>
          </a:stretch>
        </p:blipFill>
        <p:spPr>
          <a:xfrm>
            <a:off x="4808387" y="2316774"/>
            <a:ext cx="2583954" cy="2635462"/>
          </a:xfrm>
          <a:prstGeom prst="rect">
            <a:avLst/>
          </a:prstGeom>
        </p:spPr>
      </p:pic>
      <p:pic>
        <p:nvPicPr>
          <p:cNvPr id="9" name="Picture 8"/>
          <p:cNvPicPr>
            <a:picLocks noChangeAspect="1"/>
          </p:cNvPicPr>
          <p:nvPr/>
        </p:nvPicPr>
        <p:blipFill>
          <a:blip r:embed="rId6"/>
          <a:stretch>
            <a:fillRect/>
          </a:stretch>
        </p:blipFill>
        <p:spPr>
          <a:xfrm>
            <a:off x="-216939" y="2316774"/>
            <a:ext cx="2588247" cy="2635462"/>
          </a:xfrm>
          <a:prstGeom prst="rect">
            <a:avLst/>
          </a:prstGeom>
        </p:spPr>
      </p:pic>
      <p:pic>
        <p:nvPicPr>
          <p:cNvPr id="10" name="Picture 9"/>
          <p:cNvPicPr>
            <a:picLocks noChangeAspect="1"/>
          </p:cNvPicPr>
          <p:nvPr/>
        </p:nvPicPr>
        <p:blipFill>
          <a:blip r:embed="rId7"/>
          <a:stretch>
            <a:fillRect/>
          </a:stretch>
        </p:blipFill>
        <p:spPr>
          <a:xfrm>
            <a:off x="9829422" y="2316774"/>
            <a:ext cx="2588247" cy="2635462"/>
          </a:xfrm>
          <a:prstGeom prst="rect">
            <a:avLst/>
          </a:prstGeom>
        </p:spPr>
      </p:pic>
      <p:pic>
        <p:nvPicPr>
          <p:cNvPr id="11" name="Picture 10"/>
          <p:cNvPicPr>
            <a:picLocks noChangeAspect="1"/>
          </p:cNvPicPr>
          <p:nvPr/>
        </p:nvPicPr>
        <p:blipFill>
          <a:blip r:embed="rId8"/>
          <a:stretch>
            <a:fillRect/>
          </a:stretch>
        </p:blipFill>
        <p:spPr>
          <a:xfrm>
            <a:off x="7316758" y="2316774"/>
            <a:ext cx="2588247" cy="2635462"/>
          </a:xfrm>
          <a:prstGeom prst="rect">
            <a:avLst/>
          </a:prstGeom>
        </p:spPr>
      </p:pic>
      <p:sp>
        <p:nvSpPr>
          <p:cNvPr id="12" name="Rectangle 11"/>
          <p:cNvSpPr/>
          <p:nvPr/>
        </p:nvSpPr>
        <p:spPr bwMode="auto">
          <a:xfrm>
            <a:off x="-609600" y="3899392"/>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79330" y="4226968"/>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Develop</a:t>
            </a:r>
          </a:p>
        </p:txBody>
      </p:sp>
      <p:sp>
        <p:nvSpPr>
          <p:cNvPr id="14" name="TextBox 13"/>
          <p:cNvSpPr txBox="1"/>
          <p:nvPr/>
        </p:nvSpPr>
        <p:spPr>
          <a:xfrm>
            <a:off x="2591993" y="429749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Test</a:t>
            </a:r>
          </a:p>
        </p:txBody>
      </p:sp>
      <p:sp>
        <p:nvSpPr>
          <p:cNvPr id="15" name="TextBox 14"/>
          <p:cNvSpPr txBox="1"/>
          <p:nvPr/>
        </p:nvSpPr>
        <p:spPr>
          <a:xfrm>
            <a:off x="5100962" y="429749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Build</a:t>
            </a:r>
          </a:p>
        </p:txBody>
      </p:sp>
      <p:sp>
        <p:nvSpPr>
          <p:cNvPr id="16" name="TextBox 15"/>
          <p:cNvSpPr txBox="1"/>
          <p:nvPr/>
        </p:nvSpPr>
        <p:spPr>
          <a:xfrm>
            <a:off x="7617217" y="432437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Distribute</a:t>
            </a:r>
          </a:p>
        </p:txBody>
      </p:sp>
      <p:sp>
        <p:nvSpPr>
          <p:cNvPr id="17" name="TextBox 16"/>
          <p:cNvSpPr txBox="1"/>
          <p:nvPr/>
        </p:nvSpPr>
        <p:spPr>
          <a:xfrm>
            <a:off x="10129881" y="429749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Monitor</a:t>
            </a:r>
          </a:p>
        </p:txBody>
      </p:sp>
    </p:spTree>
    <p:extLst>
      <p:ext uri="{BB962C8B-B14F-4D97-AF65-F5344CB8AC3E}">
        <p14:creationId xmlns:p14="http://schemas.microsoft.com/office/powerpoint/2010/main" val="1789801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995" y="2681201"/>
            <a:ext cx="3585697" cy="1495598"/>
          </a:xfrm>
        </p:spPr>
        <p:txBody>
          <a:bodyPr/>
          <a:lstStyle/>
          <a:p>
            <a:r>
              <a:rPr lang="en-US" smtClean="0"/>
              <a:t>Code Sharing</a:t>
            </a:r>
            <a:br>
              <a:rPr lang="en-US" smtClean="0"/>
            </a:br>
            <a:r>
              <a:rPr lang="en-US" smtClean="0"/>
              <a:t>Stats</a:t>
            </a:r>
            <a:endParaRPr lang="en-US" dirty="0"/>
          </a:p>
        </p:txBody>
      </p:sp>
      <p:sp>
        <p:nvSpPr>
          <p:cNvPr id="91" name="TextBox 90"/>
          <p:cNvSpPr txBox="1"/>
          <p:nvPr/>
        </p:nvSpPr>
        <p:spPr>
          <a:xfrm>
            <a:off x="1476922" y="4200584"/>
            <a:ext cx="1195233" cy="331899"/>
          </a:xfrm>
          <a:prstGeom prst="rect">
            <a:avLst/>
          </a:prstGeom>
          <a:noFill/>
          <a:ln>
            <a:noFill/>
          </a:ln>
        </p:spPr>
        <p:txBody>
          <a:bodyPr wrap="square" rtlCol="0">
            <a:spAutoFit/>
          </a:bodyPr>
          <a:lstStyle/>
          <a:p>
            <a:pPr algn="r" defTabSz="609498"/>
            <a:r>
              <a:rPr lang="en-US" sz="1568"/>
              <a:t>Mac</a:t>
            </a:r>
            <a:endParaRPr lang="en-US" sz="1568" dirty="0"/>
          </a:p>
        </p:txBody>
      </p:sp>
      <p:sp>
        <p:nvSpPr>
          <p:cNvPr id="92" name="TextBox 91"/>
          <p:cNvSpPr txBox="1"/>
          <p:nvPr/>
        </p:nvSpPr>
        <p:spPr>
          <a:xfrm>
            <a:off x="1501823" y="2949493"/>
            <a:ext cx="1195233" cy="331899"/>
          </a:xfrm>
          <a:prstGeom prst="rect">
            <a:avLst/>
          </a:prstGeom>
          <a:noFill/>
          <a:ln>
            <a:noFill/>
          </a:ln>
        </p:spPr>
        <p:txBody>
          <a:bodyPr wrap="square" rtlCol="0">
            <a:spAutoFit/>
          </a:bodyPr>
          <a:lstStyle/>
          <a:p>
            <a:pPr algn="r" defTabSz="609498"/>
            <a:r>
              <a:rPr lang="en-US" sz="1568"/>
              <a:t>iOS</a:t>
            </a:r>
            <a:endParaRPr lang="en-US" sz="1568" dirty="0"/>
          </a:p>
        </p:txBody>
      </p:sp>
      <p:sp>
        <p:nvSpPr>
          <p:cNvPr id="93" name="TextBox 92"/>
          <p:cNvSpPr txBox="1"/>
          <p:nvPr/>
        </p:nvSpPr>
        <p:spPr>
          <a:xfrm>
            <a:off x="1501823" y="1698402"/>
            <a:ext cx="1195233" cy="331899"/>
          </a:xfrm>
          <a:prstGeom prst="rect">
            <a:avLst/>
          </a:prstGeom>
          <a:noFill/>
          <a:ln>
            <a:noFill/>
          </a:ln>
        </p:spPr>
        <p:txBody>
          <a:bodyPr wrap="square" rtlCol="0">
            <a:spAutoFit/>
          </a:bodyPr>
          <a:lstStyle/>
          <a:p>
            <a:pPr algn="r" defTabSz="609498"/>
            <a:r>
              <a:rPr lang="en-US" sz="1568" dirty="0"/>
              <a:t>Android</a:t>
            </a:r>
          </a:p>
        </p:txBody>
      </p:sp>
      <p:sp>
        <p:nvSpPr>
          <p:cNvPr id="95" name="TextBox 94"/>
          <p:cNvSpPr txBox="1"/>
          <p:nvPr/>
        </p:nvSpPr>
        <p:spPr>
          <a:xfrm>
            <a:off x="680100" y="5483307"/>
            <a:ext cx="1917353" cy="331899"/>
          </a:xfrm>
          <a:prstGeom prst="rect">
            <a:avLst/>
          </a:prstGeom>
          <a:noFill/>
          <a:ln>
            <a:noFill/>
          </a:ln>
        </p:spPr>
        <p:txBody>
          <a:bodyPr wrap="square" rtlCol="0">
            <a:spAutoFit/>
          </a:bodyPr>
          <a:lstStyle/>
          <a:p>
            <a:pPr algn="r" defTabSz="609498"/>
            <a:r>
              <a:rPr lang="en-US" sz="1568"/>
              <a:t>Windows Phone</a:t>
            </a:r>
            <a:endParaRPr lang="en-US" sz="1568" dirty="0"/>
          </a:p>
        </p:txBody>
      </p:sp>
      <p:grpSp>
        <p:nvGrpSpPr>
          <p:cNvPr id="4" name="Group 3"/>
          <p:cNvGrpSpPr/>
          <p:nvPr/>
        </p:nvGrpSpPr>
        <p:grpSpPr>
          <a:xfrm>
            <a:off x="1314057" y="515620"/>
            <a:ext cx="5355042" cy="5826761"/>
            <a:chOff x="2560636" y="525462"/>
            <a:chExt cx="5462419" cy="5943600"/>
          </a:xfrm>
        </p:grpSpPr>
        <p:grpSp>
          <p:nvGrpSpPr>
            <p:cNvPr id="96" name="Group 95"/>
            <p:cNvGrpSpPr/>
            <p:nvPr/>
          </p:nvGrpSpPr>
          <p:grpSpPr>
            <a:xfrm>
              <a:off x="2560636" y="525462"/>
              <a:ext cx="5462419" cy="5943600"/>
              <a:chOff x="2560637" y="525462"/>
              <a:chExt cx="5462419" cy="5943600"/>
            </a:xfrm>
          </p:grpSpPr>
          <p:sp>
            <p:nvSpPr>
              <p:cNvPr id="36" name="TextBox 35"/>
              <p:cNvSpPr txBox="1"/>
              <p:nvPr/>
            </p:nvSpPr>
            <p:spPr>
              <a:xfrm>
                <a:off x="4541837" y="537918"/>
                <a:ext cx="981074"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iCircuit</a:t>
                </a:r>
                <a:endParaRPr lang="en-US" sz="1765" dirty="0">
                  <a:solidFill>
                    <a:schemeClr val="tx1">
                      <a:lumMod val="60000"/>
                      <a:lumOff val="40000"/>
                    </a:schemeClr>
                  </a:solidFill>
                </a:endParaRPr>
              </a:p>
            </p:txBody>
          </p:sp>
          <p:sp>
            <p:nvSpPr>
              <p:cNvPr id="37" name="TextBox 36"/>
              <p:cNvSpPr txBox="1"/>
              <p:nvPr/>
            </p:nvSpPr>
            <p:spPr>
              <a:xfrm>
                <a:off x="6232354" y="525462"/>
                <a:ext cx="1524001" cy="369332"/>
              </a:xfrm>
              <a:prstGeom prst="rect">
                <a:avLst/>
              </a:prstGeom>
              <a:noFill/>
              <a:ln>
                <a:noFill/>
              </a:ln>
            </p:spPr>
            <p:txBody>
              <a:bodyPr wrap="square" rtlCol="0">
                <a:spAutoFit/>
              </a:bodyPr>
              <a:lstStyle/>
              <a:p>
                <a:pPr algn="ctr" defTabSz="609498"/>
                <a:r>
                  <a:rPr lang="en-US" sz="1765"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ext uri="{D42A27DB-BD31-4B8C-83A1-F6EECF244321}">
                    <p14:modId xmlns:p14="http://schemas.microsoft.com/office/powerpoint/2010/main" val="3373228701"/>
                  </p:ext>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ext uri="{D42A27DB-BD31-4B8C-83A1-F6EECF244321}">
                    <p14:modId xmlns:p14="http://schemas.microsoft.com/office/powerpoint/2010/main" val="1169939022"/>
                  </p:ext>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6" name="Chart 65"/>
              <p:cNvGraphicFramePr/>
              <p:nvPr>
                <p:extLst>
                  <p:ext uri="{D42A27DB-BD31-4B8C-83A1-F6EECF244321}">
                    <p14:modId xmlns:p14="http://schemas.microsoft.com/office/powerpoint/2010/main" val="3649819208"/>
                  </p:ext>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5" name="Chart 74"/>
              <p:cNvGraphicFramePr/>
              <p:nvPr>
                <p:extLst>
                  <p:ext uri="{D42A27DB-BD31-4B8C-83A1-F6EECF244321}">
                    <p14:modId xmlns:p14="http://schemas.microsoft.com/office/powerpoint/2010/main" val="3161891497"/>
                  </p:ext>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1"/>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3611" y="499774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3611" y="3727808"/>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3611" y="245787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994949"/>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689738" y="5284101"/>
            <a:ext cx="8814844" cy="948426"/>
          </a:xfrm>
        </p:spPr>
        <p:txBody>
          <a:bodyPr/>
          <a:lstStyle/>
          <a:p>
            <a:pPr marL="0" indent="0" algn="ctr">
              <a:spcAft>
                <a:spcPts val="588"/>
              </a:spcAft>
              <a:buNone/>
            </a:pPr>
            <a:r>
              <a:rPr lang="en-US" sz="2745" dirty="0">
                <a:gradFill>
                  <a:gsLst>
                    <a:gs pos="2917">
                      <a:schemeClr val="tx1"/>
                    </a:gs>
                    <a:gs pos="30000">
                      <a:schemeClr val="tx1"/>
                    </a:gs>
                  </a:gsLst>
                  <a:lin ang="5400000" scaled="0"/>
                </a:gradFill>
              </a:rPr>
              <a:t>Build native UIs for </a:t>
            </a:r>
            <a:r>
              <a:rPr lang="en-US" sz="2745" dirty="0" err="1">
                <a:gradFill>
                  <a:gsLst>
                    <a:gs pos="2917">
                      <a:schemeClr val="tx1"/>
                    </a:gs>
                    <a:gs pos="30000">
                      <a:schemeClr val="tx1"/>
                    </a:gs>
                  </a:gsLst>
                  <a:lin ang="5400000" scaled="0"/>
                </a:gradFill>
              </a:rPr>
              <a:t>iOS</a:t>
            </a:r>
            <a:r>
              <a:rPr lang="en-US" sz="2745" dirty="0">
                <a:gradFill>
                  <a:gsLst>
                    <a:gs pos="2917">
                      <a:schemeClr val="tx1"/>
                    </a:gs>
                    <a:gs pos="30000">
                      <a:schemeClr val="tx1"/>
                    </a:gs>
                  </a:gsLst>
                  <a:lin ang="5400000" scaled="0"/>
                </a:gradFill>
              </a:rPr>
              <a:t>, Android, and Windows Phone from a single, shared C# codebase.</a:t>
            </a:r>
          </a:p>
        </p:txBody>
      </p:sp>
      <p:sp>
        <p:nvSpPr>
          <p:cNvPr id="24" name="Title 23"/>
          <p:cNvSpPr>
            <a:spLocks noGrp="1"/>
          </p:cNvSpPr>
          <p:nvPr>
            <p:ph type="title"/>
          </p:nvPr>
        </p:nvSpPr>
        <p:spPr>
          <a:xfrm>
            <a:off x="269240" y="366216"/>
            <a:ext cx="11655840" cy="899537"/>
          </a:xfrm>
        </p:spPr>
        <p:txBody>
          <a:bodyPr/>
          <a:lstStyle/>
          <a:p>
            <a:pPr algn="ctr"/>
            <a:r>
              <a:rPr lang="en-US" dirty="0" smtClean="0"/>
              <a:t>Meet </a:t>
            </a:r>
            <a:r>
              <a:rPr lang="en-US" dirty="0" err="1" smtClean="0"/>
              <a:t>Xamarin.Forms</a:t>
            </a:r>
            <a:endParaRPr lang="en-US" dirty="0"/>
          </a:p>
        </p:txBody>
      </p:sp>
      <p:pic>
        <p:nvPicPr>
          <p:cNvPr id="5" name="Picture 4"/>
          <p:cNvPicPr>
            <a:picLocks noChangeAspect="1"/>
          </p:cNvPicPr>
          <p:nvPr/>
        </p:nvPicPr>
        <p:blipFill>
          <a:blip r:embed="rId3"/>
          <a:stretch>
            <a:fillRect/>
          </a:stretch>
        </p:blipFill>
        <p:spPr>
          <a:xfrm>
            <a:off x="1689738" y="1474504"/>
            <a:ext cx="8616577" cy="3600846"/>
          </a:xfrm>
          <a:prstGeom prst="rect">
            <a:avLst/>
          </a:prstGeom>
        </p:spPr>
      </p:pic>
    </p:spTree>
    <p:extLst>
      <p:ext uri="{BB962C8B-B14F-4D97-AF65-F5344CB8AC3E}">
        <p14:creationId xmlns:p14="http://schemas.microsoft.com/office/powerpoint/2010/main" val="325235492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 </a:t>
            </a:r>
            <a:r>
              <a:rPr lang="en-US" dirty="0" err="1" smtClean="0"/>
              <a:t>Xamarin.Forms</a:t>
            </a:r>
            <a:endParaRPr lang="en-US" dirty="0"/>
          </a:p>
        </p:txBody>
      </p:sp>
      <p:sp>
        <p:nvSpPr>
          <p:cNvPr id="3" name="Text Placeholder 2"/>
          <p:cNvSpPr>
            <a:spLocks noGrp="1"/>
          </p:cNvSpPr>
          <p:nvPr>
            <p:ph type="body" sz="quarter" idx="10"/>
          </p:nvPr>
        </p:nvSpPr>
        <p:spPr>
          <a:xfrm>
            <a:off x="999919" y="5167871"/>
            <a:ext cx="4503134" cy="969188"/>
          </a:xfrm>
        </p:spPr>
        <p:txBody>
          <a:bodyPr/>
          <a:lstStyle/>
          <a:p>
            <a:pPr algn="ctr">
              <a:lnSpc>
                <a:spcPct val="100000"/>
              </a:lnSpc>
            </a:pPr>
            <a:r>
              <a:rPr lang="en-US" sz="2549" dirty="0">
                <a:solidFill>
                  <a:schemeClr val="tx1"/>
                </a:solidFill>
                <a:latin typeface="+mn-lt"/>
              </a:rPr>
              <a:t>Traditional Xamarin Approach</a:t>
            </a:r>
          </a:p>
        </p:txBody>
      </p:sp>
      <p:sp>
        <p:nvSpPr>
          <p:cNvPr id="4" name="Text Placeholder 3"/>
          <p:cNvSpPr>
            <a:spLocks noGrp="1"/>
          </p:cNvSpPr>
          <p:nvPr>
            <p:ph type="body" sz="quarter" idx="11"/>
          </p:nvPr>
        </p:nvSpPr>
        <p:spPr>
          <a:xfrm>
            <a:off x="6548881" y="5167871"/>
            <a:ext cx="4494575" cy="969188"/>
          </a:xfrm>
        </p:spPr>
        <p:txBody>
          <a:bodyPr/>
          <a:lstStyle/>
          <a:p>
            <a:pPr algn="ctr">
              <a:lnSpc>
                <a:spcPct val="100000"/>
              </a:lnSpc>
            </a:pPr>
            <a:r>
              <a:rPr lang="en-US" sz="2549" dirty="0">
                <a:solidFill>
                  <a:schemeClr val="tx1"/>
                </a:solidFill>
                <a:latin typeface="+mn-lt"/>
              </a:rPr>
              <a:t>With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a:solidFill>
                  <a:schemeClr val="tx1"/>
                </a:solidFill>
              </a:rPr>
              <a:t>More code-sharing, all native</a:t>
            </a: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1791565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5859443" y="1939239"/>
            <a:ext cx="5545074" cy="3983333"/>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rgbClr val="6FBD23"/>
                </a:solidFill>
              </a:rPr>
              <a:t>✓  </a:t>
            </a:r>
            <a:r>
              <a:rPr lang="en-US" sz="2745" dirty="0">
                <a:solidFill>
                  <a:schemeClr val="tx1"/>
                </a:solidFill>
                <a:latin typeface="+mj-lt"/>
              </a:rPr>
              <a:t>40+ Pages, layouts, and controls</a:t>
            </a:r>
          </a:p>
          <a:p>
            <a:pPr marL="0" indent="0"/>
            <a:r>
              <a:rPr lang="en-US" sz="2745" dirty="0">
                <a:solidFill>
                  <a:schemeClr val="tx1"/>
                </a:solidFill>
                <a:latin typeface="+mj-lt"/>
              </a:rPr>
              <a:t>      </a:t>
            </a:r>
            <a:r>
              <a:rPr lang="en-US" sz="2353" dirty="0">
                <a:solidFill>
                  <a:schemeClr val="bg2">
                    <a:lumMod val="50000"/>
                  </a:schemeClr>
                </a:solidFill>
                <a:latin typeface="+mj-lt"/>
              </a:rPr>
              <a:t>(Build from code behind or XAML)</a:t>
            </a:r>
          </a:p>
          <a:p>
            <a:pPr marL="0" indent="0">
              <a:lnSpc>
                <a:spcPct val="110000"/>
              </a:lnSpc>
            </a:pPr>
            <a:r>
              <a:rPr lang="en-US" sz="2745" dirty="0">
                <a:solidFill>
                  <a:srgbClr val="6FBD23"/>
                </a:solidFill>
              </a:rPr>
              <a:t>✓  </a:t>
            </a:r>
            <a:r>
              <a:rPr lang="en-US" sz="2745" dirty="0">
                <a:solidFill>
                  <a:schemeClr val="tx1"/>
                </a:solidFill>
                <a:latin typeface="+mj-lt"/>
              </a:rPr>
              <a:t>Two-way data binding</a:t>
            </a:r>
          </a:p>
          <a:p>
            <a:pPr marL="0" indent="0">
              <a:lnSpc>
                <a:spcPct val="110000"/>
              </a:lnSpc>
            </a:pPr>
            <a:r>
              <a:rPr lang="en-US" sz="2745" dirty="0">
                <a:solidFill>
                  <a:srgbClr val="6FBD23"/>
                </a:solidFill>
              </a:rPr>
              <a:t>✓  </a:t>
            </a:r>
            <a:r>
              <a:rPr lang="en-US" sz="2745" dirty="0">
                <a:solidFill>
                  <a:schemeClr val="tx1"/>
                </a:solidFill>
                <a:latin typeface="+mj-lt"/>
              </a:rPr>
              <a:t>Navigation</a:t>
            </a:r>
          </a:p>
          <a:p>
            <a:pPr marL="0" indent="0">
              <a:lnSpc>
                <a:spcPct val="110000"/>
              </a:lnSpc>
            </a:pPr>
            <a:r>
              <a:rPr lang="en-US" sz="2745" dirty="0">
                <a:solidFill>
                  <a:srgbClr val="6FBD23"/>
                </a:solidFill>
              </a:rPr>
              <a:t>✓  </a:t>
            </a:r>
            <a:r>
              <a:rPr lang="en-US" sz="2745" dirty="0">
                <a:solidFill>
                  <a:schemeClr val="tx1"/>
                </a:solidFill>
                <a:latin typeface="+mj-lt"/>
              </a:rPr>
              <a:t>Animation API</a:t>
            </a:r>
          </a:p>
          <a:p>
            <a:pPr marL="0" indent="0">
              <a:lnSpc>
                <a:spcPct val="110000"/>
              </a:lnSpc>
            </a:pPr>
            <a:r>
              <a:rPr lang="en-US" sz="2745" dirty="0">
                <a:solidFill>
                  <a:srgbClr val="6FBD23"/>
                </a:solidFill>
              </a:rPr>
              <a:t>✓  </a:t>
            </a:r>
            <a:r>
              <a:rPr lang="en-US" sz="2745" dirty="0">
                <a:solidFill>
                  <a:schemeClr val="tx1"/>
                </a:solidFill>
                <a:latin typeface="+mj-lt"/>
              </a:rPr>
              <a:t>Dependency Service</a:t>
            </a:r>
          </a:p>
          <a:p>
            <a:pPr marL="0" indent="0">
              <a:lnSpc>
                <a:spcPct val="110000"/>
              </a:lnSpc>
            </a:pPr>
            <a:r>
              <a:rPr lang="en-US" sz="2745" dirty="0">
                <a:solidFill>
                  <a:srgbClr val="6FBD23"/>
                </a:solidFill>
              </a:rPr>
              <a:t>✓  </a:t>
            </a:r>
            <a:r>
              <a:rPr lang="en-US" sz="2745" dirty="0">
                <a:solidFill>
                  <a:schemeClr val="tx1"/>
                </a:solidFill>
                <a:latin typeface="+mj-lt"/>
              </a:rPr>
              <a:t>Messaging Center</a:t>
            </a:r>
          </a:p>
          <a:p>
            <a:pPr marL="0" indent="0">
              <a:lnSpc>
                <a:spcPct val="110000"/>
              </a:lnSpc>
            </a:pPr>
            <a:endParaRPr lang="en-US" sz="2745" dirty="0">
              <a:solidFill>
                <a:schemeClr val="tx1"/>
              </a:solidFill>
              <a:latin typeface="+mj-lt"/>
            </a:endParaRPr>
          </a:p>
          <a:p>
            <a:pPr marL="0" indent="0">
              <a:lnSpc>
                <a:spcPct val="110000"/>
              </a:lnSpc>
            </a:pPr>
            <a:endParaRPr lang="en-US" sz="2745" dirty="0">
              <a:solidFill>
                <a:schemeClr val="tx1"/>
              </a:solidFill>
              <a:latin typeface="+mj-lt"/>
            </a:endParaRPr>
          </a:p>
        </p:txBody>
      </p:sp>
      <p:grpSp>
        <p:nvGrpSpPr>
          <p:cNvPr id="48" name="Group 47"/>
          <p:cNvGrpSpPr/>
          <p:nvPr/>
        </p:nvGrpSpPr>
        <p:grpSpPr>
          <a:xfrm>
            <a:off x="1024820" y="2052020"/>
            <a:ext cx="4503134" cy="3202514"/>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Tree>
    <p:extLst>
      <p:ext uri="{BB962C8B-B14F-4D97-AF65-F5344CB8AC3E}">
        <p14:creationId xmlns:p14="http://schemas.microsoft.com/office/powerpoint/2010/main" val="4996187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941" y="4122982"/>
            <a:ext cx="2166358" cy="899537"/>
          </a:xfrm>
        </p:spPr>
        <p:txBody>
          <a:bodyPr>
            <a:noAutofit/>
          </a:bodyPr>
          <a:lstStyle/>
          <a:p>
            <a:pPr algn="r"/>
            <a:r>
              <a:rPr lang="en-US" dirty="0">
                <a:solidFill>
                  <a:schemeClr val="tx1"/>
                </a:solidFill>
              </a:rPr>
              <a:t>Layouts</a:t>
            </a:r>
          </a:p>
        </p:txBody>
      </p:sp>
      <p:sp>
        <p:nvSpPr>
          <p:cNvPr id="20" name="Title 1"/>
          <p:cNvSpPr txBox="1">
            <a:spLocks/>
          </p:cNvSpPr>
          <p:nvPr/>
        </p:nvSpPr>
        <p:spPr>
          <a:xfrm>
            <a:off x="343941" y="1583112"/>
            <a:ext cx="216635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5" dirty="0">
                <a:solidFill>
                  <a:schemeClr val="tx1"/>
                </a:solidFill>
              </a:rPr>
              <a:t>Pages</a:t>
            </a:r>
          </a:p>
        </p:txBody>
      </p:sp>
      <p:grpSp>
        <p:nvGrpSpPr>
          <p:cNvPr id="12" name="Group 11"/>
          <p:cNvGrpSpPr/>
          <p:nvPr/>
        </p:nvGrpSpPr>
        <p:grpSpPr>
          <a:xfrm>
            <a:off x="2659709" y="3657131"/>
            <a:ext cx="8691343" cy="2252236"/>
            <a:chOff x="2738440" y="3806168"/>
            <a:chExt cx="8865623" cy="2297398"/>
          </a:xfrm>
        </p:grpSpPr>
        <p:sp>
          <p:nvSpPr>
            <p:cNvPr id="21" name="TextBox 20"/>
            <p:cNvSpPr txBox="1"/>
            <p:nvPr/>
          </p:nvSpPr>
          <p:spPr>
            <a:xfrm>
              <a:off x="2767564" y="5826567"/>
              <a:ext cx="958996" cy="276999"/>
            </a:xfrm>
            <a:prstGeom prst="rect">
              <a:avLst/>
            </a:prstGeom>
            <a:noFill/>
          </p:spPr>
          <p:txBody>
            <a:bodyPr wrap="square" rtlCol="0">
              <a:spAutoFit/>
            </a:bodyPr>
            <a:lstStyle/>
            <a:p>
              <a:pPr algn="ctr"/>
              <a:r>
                <a:rPr lang="en-US" sz="1176" dirty="0">
                  <a:cs typeface="Helvetica"/>
                </a:rPr>
                <a:t>Stack</a:t>
              </a:r>
            </a:p>
          </p:txBody>
        </p:sp>
        <p:sp>
          <p:nvSpPr>
            <p:cNvPr id="5" name="TextBox 4"/>
            <p:cNvSpPr txBox="1"/>
            <p:nvPr/>
          </p:nvSpPr>
          <p:spPr>
            <a:xfrm>
              <a:off x="4060566" y="5825526"/>
              <a:ext cx="958996" cy="276999"/>
            </a:xfrm>
            <a:prstGeom prst="rect">
              <a:avLst/>
            </a:prstGeom>
            <a:noFill/>
          </p:spPr>
          <p:txBody>
            <a:bodyPr wrap="square" rtlCol="0">
              <a:spAutoFit/>
            </a:bodyPr>
            <a:lstStyle/>
            <a:p>
              <a:pPr algn="ctr"/>
              <a:r>
                <a:rPr lang="en-US" sz="1176" dirty="0">
                  <a:cs typeface="Helvetica"/>
                </a:rPr>
                <a:t>Absolute</a:t>
              </a:r>
            </a:p>
          </p:txBody>
        </p:sp>
        <p:sp>
          <p:nvSpPr>
            <p:cNvPr id="6" name="TextBox 5"/>
            <p:cNvSpPr txBox="1"/>
            <p:nvPr/>
          </p:nvSpPr>
          <p:spPr>
            <a:xfrm>
              <a:off x="5382425" y="5825526"/>
              <a:ext cx="958996" cy="276999"/>
            </a:xfrm>
            <a:prstGeom prst="rect">
              <a:avLst/>
            </a:prstGeom>
            <a:noFill/>
          </p:spPr>
          <p:txBody>
            <a:bodyPr wrap="square" rtlCol="0">
              <a:spAutoFit/>
            </a:bodyPr>
            <a:lstStyle/>
            <a:p>
              <a:pPr algn="ctr"/>
              <a:r>
                <a:rPr lang="en-US" sz="1176" dirty="0">
                  <a:cs typeface="Helvetica"/>
                </a:rPr>
                <a:t>Relative</a:t>
              </a:r>
            </a:p>
          </p:txBody>
        </p:sp>
        <p:sp>
          <p:nvSpPr>
            <p:cNvPr id="8" name="TextBox 7"/>
            <p:cNvSpPr txBox="1"/>
            <p:nvPr/>
          </p:nvSpPr>
          <p:spPr>
            <a:xfrm>
              <a:off x="6695646" y="5825526"/>
              <a:ext cx="958996" cy="276999"/>
            </a:xfrm>
            <a:prstGeom prst="rect">
              <a:avLst/>
            </a:prstGeom>
            <a:noFill/>
          </p:spPr>
          <p:txBody>
            <a:bodyPr wrap="square" rtlCol="0">
              <a:spAutoFit/>
            </a:bodyPr>
            <a:lstStyle/>
            <a:p>
              <a:pPr algn="ctr"/>
              <a:r>
                <a:rPr lang="en-US" sz="1176" dirty="0">
                  <a:cs typeface="Helvetica"/>
                </a:rPr>
                <a:t>Grid</a:t>
              </a:r>
            </a:p>
          </p:txBody>
        </p:sp>
        <p:sp>
          <p:nvSpPr>
            <p:cNvPr id="9" name="TextBox 8"/>
            <p:cNvSpPr txBox="1"/>
            <p:nvPr/>
          </p:nvSpPr>
          <p:spPr>
            <a:xfrm>
              <a:off x="7945436" y="5824485"/>
              <a:ext cx="1081863" cy="276999"/>
            </a:xfrm>
            <a:prstGeom prst="rect">
              <a:avLst/>
            </a:prstGeom>
            <a:noFill/>
          </p:spPr>
          <p:txBody>
            <a:bodyPr wrap="square" rtlCol="0">
              <a:spAutoFit/>
            </a:bodyPr>
            <a:lstStyle/>
            <a:p>
              <a:pPr algn="ctr"/>
              <a:r>
                <a:rPr lang="en-US" sz="1176" dirty="0" err="1">
                  <a:cs typeface="Helvetica"/>
                </a:rPr>
                <a:t>ContentView</a:t>
              </a:r>
              <a:endParaRPr lang="en-US" sz="1176" dirty="0">
                <a:cs typeface="Helvetica"/>
              </a:endParaRPr>
            </a:p>
          </p:txBody>
        </p:sp>
        <p:sp>
          <p:nvSpPr>
            <p:cNvPr id="10" name="TextBox 9"/>
            <p:cNvSpPr txBox="1"/>
            <p:nvPr/>
          </p:nvSpPr>
          <p:spPr>
            <a:xfrm>
              <a:off x="9313962" y="5824485"/>
              <a:ext cx="958996" cy="276999"/>
            </a:xfrm>
            <a:prstGeom prst="rect">
              <a:avLst/>
            </a:prstGeom>
            <a:noFill/>
          </p:spPr>
          <p:txBody>
            <a:bodyPr wrap="square" rtlCol="0">
              <a:spAutoFit/>
            </a:bodyPr>
            <a:lstStyle/>
            <a:p>
              <a:pPr algn="ctr"/>
              <a:r>
                <a:rPr lang="en-US" sz="1176" dirty="0" err="1">
                  <a:cs typeface="Helvetica"/>
                </a:rPr>
                <a:t>ScrollView</a:t>
              </a:r>
              <a:endParaRPr lang="en-US" sz="1176" dirty="0">
                <a:cs typeface="Helvetica"/>
              </a:endParaRPr>
            </a:p>
          </p:txBody>
        </p:sp>
        <p:sp>
          <p:nvSpPr>
            <p:cNvPr id="11" name="TextBox 10"/>
            <p:cNvSpPr txBox="1"/>
            <p:nvPr/>
          </p:nvSpPr>
          <p:spPr>
            <a:xfrm>
              <a:off x="10645067" y="5826567"/>
              <a:ext cx="958996" cy="276999"/>
            </a:xfrm>
            <a:prstGeom prst="rect">
              <a:avLst/>
            </a:prstGeom>
            <a:noFill/>
          </p:spPr>
          <p:txBody>
            <a:bodyPr wrap="square" rtlCol="0">
              <a:spAutoFit/>
            </a:bodyPr>
            <a:lstStyle/>
            <a:p>
              <a:pPr algn="ctr"/>
              <a:r>
                <a:rPr lang="en-US" sz="1176"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672159" y="1062873"/>
            <a:ext cx="6152782" cy="2070068"/>
            <a:chOff x="2751141" y="1159889"/>
            <a:chExt cx="6276158" cy="2111577"/>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76999"/>
            </a:xfrm>
            <a:prstGeom prst="rect">
              <a:avLst/>
            </a:prstGeom>
            <a:noFill/>
          </p:spPr>
          <p:txBody>
            <a:bodyPr wrap="square" rtlCol="0">
              <a:spAutoFit/>
            </a:bodyPr>
            <a:lstStyle/>
            <a:p>
              <a:pPr algn="ctr"/>
              <a:r>
                <a:rPr lang="en-US" sz="1176" dirty="0">
                  <a:cs typeface="Helvetica"/>
                </a:rPr>
                <a:t>Content</a:t>
              </a:r>
            </a:p>
          </p:txBody>
        </p:sp>
        <p:sp>
          <p:nvSpPr>
            <p:cNvPr id="27" name="TextBox 26"/>
            <p:cNvSpPr txBox="1"/>
            <p:nvPr/>
          </p:nvSpPr>
          <p:spPr>
            <a:xfrm>
              <a:off x="3997066" y="2993426"/>
              <a:ext cx="1082934" cy="276999"/>
            </a:xfrm>
            <a:prstGeom prst="rect">
              <a:avLst/>
            </a:prstGeom>
            <a:noFill/>
          </p:spPr>
          <p:txBody>
            <a:bodyPr wrap="square" rtlCol="0">
              <a:spAutoFit/>
            </a:bodyPr>
            <a:lstStyle/>
            <a:p>
              <a:pPr algn="ctr"/>
              <a:r>
                <a:rPr lang="en-US" sz="1176" dirty="0">
                  <a:cs typeface="Helvetica"/>
                </a:rPr>
                <a:t>MasterDetail</a:t>
              </a:r>
            </a:p>
          </p:txBody>
        </p:sp>
        <p:sp>
          <p:nvSpPr>
            <p:cNvPr id="28" name="TextBox 27"/>
            <p:cNvSpPr txBox="1"/>
            <p:nvPr/>
          </p:nvSpPr>
          <p:spPr>
            <a:xfrm>
              <a:off x="5382425" y="2993426"/>
              <a:ext cx="958996" cy="276999"/>
            </a:xfrm>
            <a:prstGeom prst="rect">
              <a:avLst/>
            </a:prstGeom>
            <a:noFill/>
          </p:spPr>
          <p:txBody>
            <a:bodyPr wrap="square" rtlCol="0">
              <a:spAutoFit/>
            </a:bodyPr>
            <a:lstStyle/>
            <a:p>
              <a:pPr algn="ctr"/>
              <a:r>
                <a:rPr lang="en-US" sz="1176" dirty="0">
                  <a:cs typeface="Helvetica"/>
                </a:rPr>
                <a:t>Navigation</a:t>
              </a:r>
            </a:p>
          </p:txBody>
        </p:sp>
        <p:sp>
          <p:nvSpPr>
            <p:cNvPr id="29" name="TextBox 28"/>
            <p:cNvSpPr txBox="1"/>
            <p:nvPr/>
          </p:nvSpPr>
          <p:spPr>
            <a:xfrm>
              <a:off x="6695646" y="2993426"/>
              <a:ext cx="958996" cy="276999"/>
            </a:xfrm>
            <a:prstGeom prst="rect">
              <a:avLst/>
            </a:prstGeom>
            <a:noFill/>
          </p:spPr>
          <p:txBody>
            <a:bodyPr wrap="square" rtlCol="0">
              <a:spAutoFit/>
            </a:bodyPr>
            <a:lstStyle/>
            <a:p>
              <a:pPr algn="ctr"/>
              <a:r>
                <a:rPr lang="en-US" sz="1176" dirty="0">
                  <a:cs typeface="Helvetica"/>
                </a:rPr>
                <a:t>Tabbed</a:t>
              </a:r>
            </a:p>
          </p:txBody>
        </p:sp>
        <p:sp>
          <p:nvSpPr>
            <p:cNvPr id="30" name="TextBox 29"/>
            <p:cNvSpPr txBox="1"/>
            <p:nvPr/>
          </p:nvSpPr>
          <p:spPr>
            <a:xfrm>
              <a:off x="7945436" y="2992385"/>
              <a:ext cx="1081863" cy="276999"/>
            </a:xfrm>
            <a:prstGeom prst="rect">
              <a:avLst/>
            </a:prstGeom>
            <a:noFill/>
          </p:spPr>
          <p:txBody>
            <a:bodyPr wrap="square" rtlCol="0">
              <a:spAutoFit/>
            </a:bodyPr>
            <a:lstStyle/>
            <a:p>
              <a:pPr algn="ctr"/>
              <a:r>
                <a:rPr lang="en-US" sz="1176" dirty="0" err="1">
                  <a:cs typeface="Helvetica"/>
                </a:rPr>
                <a:t>Carousel</a:t>
              </a:r>
              <a:endParaRPr lang="en-US" sz="1176" dirty="0">
                <a:cs typeface="Helvetica"/>
              </a:endParaRPr>
            </a:p>
          </p:txBody>
        </p:sp>
      </p:grpSp>
    </p:spTree>
    <p:extLst>
      <p:ext uri="{BB962C8B-B14F-4D97-AF65-F5344CB8AC3E}">
        <p14:creationId xmlns:p14="http://schemas.microsoft.com/office/powerpoint/2010/main" val="74745220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4"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ActivityIndicator</a:t>
            </a:r>
            <a:endParaRPr lang="en-US" sz="1765" dirty="0">
              <a:solidFill>
                <a:schemeClr val="bg2"/>
              </a:solidFill>
              <a:cs typeface="Helvetica Light"/>
            </a:endParaRPr>
          </a:p>
        </p:txBody>
      </p:sp>
      <p:sp>
        <p:nvSpPr>
          <p:cNvPr id="11" name="Rounded Rectangle 10"/>
          <p:cNvSpPr/>
          <p:nvPr/>
        </p:nvSpPr>
        <p:spPr>
          <a:xfrm>
            <a:off x="277480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BoxView</a:t>
            </a:r>
            <a:endParaRPr lang="en-US" sz="1765" dirty="0">
              <a:solidFill>
                <a:schemeClr val="bg2"/>
              </a:solidFill>
              <a:cs typeface="Helvetica Light"/>
            </a:endParaRPr>
          </a:p>
        </p:txBody>
      </p:sp>
      <p:sp>
        <p:nvSpPr>
          <p:cNvPr id="12" name="Rounded Rectangle 11"/>
          <p:cNvSpPr/>
          <p:nvPr/>
        </p:nvSpPr>
        <p:spPr>
          <a:xfrm>
            <a:off x="5059392"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Button</a:t>
            </a:r>
          </a:p>
        </p:txBody>
      </p:sp>
      <p:sp>
        <p:nvSpPr>
          <p:cNvPr id="13" name="Rounded Rectangle 12"/>
          <p:cNvSpPr/>
          <p:nvPr/>
        </p:nvSpPr>
        <p:spPr>
          <a:xfrm>
            <a:off x="7343976"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DatePicker</a:t>
            </a:r>
            <a:endParaRPr lang="en-US" sz="1765" dirty="0">
              <a:solidFill>
                <a:schemeClr val="bg2"/>
              </a:solidFill>
              <a:cs typeface="Helvetica Light"/>
            </a:endParaRPr>
          </a:p>
        </p:txBody>
      </p:sp>
      <p:sp>
        <p:nvSpPr>
          <p:cNvPr id="14" name="Rounded Rectangle 13"/>
          <p:cNvSpPr/>
          <p:nvPr/>
        </p:nvSpPr>
        <p:spPr>
          <a:xfrm>
            <a:off x="9628558" y="1817152"/>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Editor</a:t>
            </a:r>
          </a:p>
        </p:txBody>
      </p:sp>
      <p:sp>
        <p:nvSpPr>
          <p:cNvPr id="15" name="Rounded Rectangle 14"/>
          <p:cNvSpPr/>
          <p:nvPr/>
        </p:nvSpPr>
        <p:spPr>
          <a:xfrm>
            <a:off x="490224"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Entry</a:t>
            </a:r>
          </a:p>
        </p:txBody>
      </p:sp>
      <p:sp>
        <p:nvSpPr>
          <p:cNvPr id="16" name="Rounded Rectangle 15"/>
          <p:cNvSpPr/>
          <p:nvPr/>
        </p:nvSpPr>
        <p:spPr>
          <a:xfrm>
            <a:off x="277480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Image</a:t>
            </a:r>
          </a:p>
        </p:txBody>
      </p:sp>
      <p:sp>
        <p:nvSpPr>
          <p:cNvPr id="17" name="Rounded Rectangle 16"/>
          <p:cNvSpPr/>
          <p:nvPr/>
        </p:nvSpPr>
        <p:spPr>
          <a:xfrm>
            <a:off x="5059392"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Label</a:t>
            </a:r>
          </a:p>
        </p:txBody>
      </p:sp>
      <p:sp>
        <p:nvSpPr>
          <p:cNvPr id="18" name="Rounded Rectangle 17"/>
          <p:cNvSpPr/>
          <p:nvPr/>
        </p:nvSpPr>
        <p:spPr>
          <a:xfrm>
            <a:off x="7343976"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ListView</a:t>
            </a:r>
            <a:endParaRPr lang="en-US" sz="1765" dirty="0">
              <a:solidFill>
                <a:schemeClr val="bg2"/>
              </a:solidFill>
              <a:cs typeface="Helvetica Light"/>
            </a:endParaRPr>
          </a:p>
        </p:txBody>
      </p:sp>
      <p:sp>
        <p:nvSpPr>
          <p:cNvPr id="19" name="Rounded Rectangle 18"/>
          <p:cNvSpPr/>
          <p:nvPr/>
        </p:nvSpPr>
        <p:spPr>
          <a:xfrm>
            <a:off x="9628558" y="2744529"/>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Map</a:t>
            </a:r>
          </a:p>
        </p:txBody>
      </p:sp>
      <p:sp>
        <p:nvSpPr>
          <p:cNvPr id="20" name="Rounded Rectangle 19"/>
          <p:cNvSpPr/>
          <p:nvPr/>
        </p:nvSpPr>
        <p:spPr>
          <a:xfrm>
            <a:off x="490224"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OpenGLView</a:t>
            </a:r>
            <a:endParaRPr lang="en-US" sz="1765" dirty="0">
              <a:solidFill>
                <a:schemeClr val="bg2"/>
              </a:solidFill>
              <a:cs typeface="Helvetica Light"/>
            </a:endParaRPr>
          </a:p>
        </p:txBody>
      </p:sp>
      <p:sp>
        <p:nvSpPr>
          <p:cNvPr id="21" name="Rounded Rectangle 20"/>
          <p:cNvSpPr/>
          <p:nvPr/>
        </p:nvSpPr>
        <p:spPr>
          <a:xfrm>
            <a:off x="277480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Picker</a:t>
            </a:r>
          </a:p>
        </p:txBody>
      </p:sp>
      <p:sp>
        <p:nvSpPr>
          <p:cNvPr id="22" name="Rounded Rectangle 21"/>
          <p:cNvSpPr/>
          <p:nvPr/>
        </p:nvSpPr>
        <p:spPr>
          <a:xfrm>
            <a:off x="5059392"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ProgressBar</a:t>
            </a:r>
            <a:endParaRPr lang="en-US" sz="1765" dirty="0">
              <a:solidFill>
                <a:schemeClr val="bg2"/>
              </a:solidFill>
              <a:cs typeface="Helvetica Light"/>
            </a:endParaRPr>
          </a:p>
        </p:txBody>
      </p:sp>
      <p:sp>
        <p:nvSpPr>
          <p:cNvPr id="23" name="Rounded Rectangle 22"/>
          <p:cNvSpPr/>
          <p:nvPr/>
        </p:nvSpPr>
        <p:spPr>
          <a:xfrm>
            <a:off x="7343976"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SearchBar</a:t>
            </a:r>
            <a:endParaRPr lang="en-US" sz="1765" dirty="0">
              <a:solidFill>
                <a:schemeClr val="bg2"/>
              </a:solidFill>
              <a:cs typeface="Helvetica Light"/>
            </a:endParaRPr>
          </a:p>
        </p:txBody>
      </p:sp>
      <p:sp>
        <p:nvSpPr>
          <p:cNvPr id="24" name="Rounded Rectangle 23"/>
          <p:cNvSpPr/>
          <p:nvPr/>
        </p:nvSpPr>
        <p:spPr>
          <a:xfrm>
            <a:off x="9628558" y="3671907"/>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Slider</a:t>
            </a:r>
          </a:p>
        </p:txBody>
      </p:sp>
      <p:sp>
        <p:nvSpPr>
          <p:cNvPr id="25" name="Rounded Rectangle 24"/>
          <p:cNvSpPr/>
          <p:nvPr/>
        </p:nvSpPr>
        <p:spPr>
          <a:xfrm>
            <a:off x="490224"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a:solidFill>
                  <a:schemeClr val="bg2"/>
                </a:solidFill>
                <a:cs typeface="Helvetica Light"/>
              </a:rPr>
              <a:t>Stepper</a:t>
            </a:r>
          </a:p>
        </p:txBody>
      </p:sp>
      <p:sp>
        <p:nvSpPr>
          <p:cNvPr id="26" name="Rounded Rectangle 25"/>
          <p:cNvSpPr/>
          <p:nvPr/>
        </p:nvSpPr>
        <p:spPr>
          <a:xfrm>
            <a:off x="2774808"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TableView</a:t>
            </a:r>
            <a:endParaRPr lang="en-US" sz="1765" dirty="0">
              <a:solidFill>
                <a:schemeClr val="bg2"/>
              </a:solidFill>
              <a:cs typeface="Helvetica Light"/>
            </a:endParaRPr>
          </a:p>
        </p:txBody>
      </p:sp>
      <p:sp>
        <p:nvSpPr>
          <p:cNvPr id="27" name="Rounded Rectangle 26"/>
          <p:cNvSpPr/>
          <p:nvPr/>
        </p:nvSpPr>
        <p:spPr>
          <a:xfrm>
            <a:off x="5059392" y="4599284"/>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TimePicker</a:t>
            </a:r>
            <a:endParaRPr lang="en-US" sz="1765" dirty="0">
              <a:solidFill>
                <a:schemeClr val="bg2"/>
              </a:solidFill>
              <a:cs typeface="Helvetica Light"/>
            </a:endParaRPr>
          </a:p>
        </p:txBody>
      </p:sp>
      <p:sp>
        <p:nvSpPr>
          <p:cNvPr id="28" name="Rounded Rectangle 27"/>
          <p:cNvSpPr/>
          <p:nvPr/>
        </p:nvSpPr>
        <p:spPr>
          <a:xfrm>
            <a:off x="7343976"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WebView</a:t>
            </a:r>
            <a:endParaRPr lang="en-US" sz="1765" dirty="0">
              <a:solidFill>
                <a:schemeClr val="bg2"/>
              </a:solidFill>
              <a:cs typeface="Helvetica Light"/>
            </a:endParaRPr>
          </a:p>
        </p:txBody>
      </p:sp>
      <p:sp>
        <p:nvSpPr>
          <p:cNvPr id="29" name="Rounded Rectangle 28"/>
          <p:cNvSpPr/>
          <p:nvPr/>
        </p:nvSpPr>
        <p:spPr>
          <a:xfrm>
            <a:off x="9628558" y="4606930"/>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EntryCell</a:t>
            </a:r>
            <a:endParaRPr lang="en-US" sz="1765" dirty="0">
              <a:solidFill>
                <a:schemeClr val="bg2"/>
              </a:solidFill>
              <a:cs typeface="Helvetica Light"/>
            </a:endParaRPr>
          </a:p>
        </p:txBody>
      </p:sp>
      <p:sp>
        <p:nvSpPr>
          <p:cNvPr id="30" name="Rounded Rectangle 29"/>
          <p:cNvSpPr/>
          <p:nvPr/>
        </p:nvSpPr>
        <p:spPr>
          <a:xfrm>
            <a:off x="490224"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ImageCell</a:t>
            </a:r>
            <a:endParaRPr lang="en-US" sz="1765" dirty="0">
              <a:solidFill>
                <a:schemeClr val="bg2"/>
              </a:solidFill>
              <a:cs typeface="Helvetica Light"/>
            </a:endParaRPr>
          </a:p>
        </p:txBody>
      </p:sp>
      <p:sp>
        <p:nvSpPr>
          <p:cNvPr id="31" name="Rounded Rectangle 30"/>
          <p:cNvSpPr/>
          <p:nvPr/>
        </p:nvSpPr>
        <p:spPr>
          <a:xfrm>
            <a:off x="2774808"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SwitchCell</a:t>
            </a:r>
            <a:endParaRPr lang="en-US" sz="1765" dirty="0">
              <a:solidFill>
                <a:schemeClr val="bg2"/>
              </a:solidFill>
              <a:cs typeface="Helvetica Light"/>
            </a:endParaRPr>
          </a:p>
        </p:txBody>
      </p:sp>
      <p:sp>
        <p:nvSpPr>
          <p:cNvPr id="32" name="Rounded Rectangle 31"/>
          <p:cNvSpPr/>
          <p:nvPr/>
        </p:nvSpPr>
        <p:spPr>
          <a:xfrm>
            <a:off x="5059392"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TextCell</a:t>
            </a:r>
            <a:endParaRPr lang="en-US" sz="1765" dirty="0">
              <a:solidFill>
                <a:schemeClr val="bg2"/>
              </a:solidFill>
              <a:cs typeface="Helvetica Light"/>
            </a:endParaRPr>
          </a:p>
        </p:txBody>
      </p:sp>
      <p:sp>
        <p:nvSpPr>
          <p:cNvPr id="33" name="Rounded Rectangle 32"/>
          <p:cNvSpPr/>
          <p:nvPr/>
        </p:nvSpPr>
        <p:spPr>
          <a:xfrm>
            <a:off x="7343976" y="5526663"/>
            <a:ext cx="2033897" cy="666313"/>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dirty="0" err="1">
                <a:solidFill>
                  <a:schemeClr val="bg2"/>
                </a:solidFill>
                <a:cs typeface="Helvetica Light"/>
              </a:rPr>
              <a:t>ViewCell</a:t>
            </a:r>
            <a:endParaRPr lang="en-US" sz="1765" dirty="0">
              <a:solidFill>
                <a:schemeClr val="bg2"/>
              </a:solidFill>
              <a:cs typeface="Helvetica Light"/>
            </a:endParaRPr>
          </a:p>
        </p:txBody>
      </p:sp>
      <p:sp>
        <p:nvSpPr>
          <p:cNvPr id="5" name="Title 4"/>
          <p:cNvSpPr>
            <a:spLocks noGrp="1"/>
          </p:cNvSpPr>
          <p:nvPr>
            <p:ph type="title"/>
          </p:nvPr>
        </p:nvSpPr>
        <p:spPr/>
        <p:txBody>
          <a:bodyPr/>
          <a:lstStyle/>
          <a:p>
            <a:r>
              <a:rPr lang="en-US" dirty="0" smtClean="0"/>
              <a:t>Controls</a:t>
            </a:r>
            <a:endParaRPr lang="en-US" dirty="0"/>
          </a:p>
        </p:txBody>
      </p:sp>
    </p:spTree>
    <p:extLst>
      <p:ext uri="{BB962C8B-B14F-4D97-AF65-F5344CB8AC3E}">
        <p14:creationId xmlns:p14="http://schemas.microsoft.com/office/powerpoint/2010/main" val="4696898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smtClean="0"/>
              <a:t>Demo</a:t>
            </a:r>
            <a:endParaRPr lang="en-US" dirty="0"/>
          </a:p>
        </p:txBody>
      </p:sp>
    </p:spTree>
    <p:extLst>
      <p:ext uri="{BB962C8B-B14F-4D97-AF65-F5344CB8AC3E}">
        <p14:creationId xmlns:p14="http://schemas.microsoft.com/office/powerpoint/2010/main" val="198732328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smtClean="0"/>
              <a:t>Development Experience</a:t>
            </a:r>
            <a:endParaRPr lang="en-US" dirty="0"/>
          </a:p>
        </p:txBody>
      </p:sp>
    </p:spTree>
    <p:extLst>
      <p:ext uri="{BB962C8B-B14F-4D97-AF65-F5344CB8AC3E}">
        <p14:creationId xmlns:p14="http://schemas.microsoft.com/office/powerpoint/2010/main" val="4087291853"/>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95400" y="1371600"/>
            <a:ext cx="8601032" cy="5139360"/>
            <a:chOff x="-1447800" y="1422399"/>
            <a:chExt cx="8852484" cy="5289609"/>
          </a:xfrm>
        </p:grpSpPr>
        <p:pic>
          <p:nvPicPr>
            <p:cNvPr id="11" name="Picture 10" descr="PC_FrontFram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7800" y="1422399"/>
              <a:ext cx="8852484" cy="5289609"/>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3232" y="1766513"/>
              <a:ext cx="6632511" cy="4133806"/>
            </a:xfrm>
            <a:prstGeom prst="rect">
              <a:avLst/>
            </a:prstGeom>
          </p:spPr>
        </p:pic>
      </p:grpSp>
      <p:sp>
        <p:nvSpPr>
          <p:cNvPr id="3" name="Title 2"/>
          <p:cNvSpPr>
            <a:spLocks noGrp="1"/>
          </p:cNvSpPr>
          <p:nvPr>
            <p:ph type="title"/>
          </p:nvPr>
        </p:nvSpPr>
        <p:spPr/>
        <p:txBody>
          <a:bodyPr/>
          <a:lstStyle/>
          <a:p>
            <a:r>
              <a:rPr lang="en-US" dirty="0" smtClean="0"/>
              <a:t>Visual Studio Integration</a:t>
            </a:r>
            <a:endParaRPr lang="en-US" dirty="0"/>
          </a:p>
        </p:txBody>
      </p:sp>
      <p:pic>
        <p:nvPicPr>
          <p:cNvPr id="14" name="Picture 1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702550" y="2181225"/>
            <a:ext cx="3028950" cy="3028950"/>
          </a:xfrm>
          <a:prstGeom prst="rect">
            <a:avLst/>
          </a:prstGeom>
        </p:spPr>
      </p:pic>
    </p:spTree>
    <p:extLst>
      <p:ext uri="{BB962C8B-B14F-4D97-AF65-F5344CB8AC3E}">
        <p14:creationId xmlns:p14="http://schemas.microsoft.com/office/powerpoint/2010/main" val="93461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Studio iOS Simulator Remoting</a:t>
            </a:r>
            <a:endParaRPr lang="en-US" dirty="0"/>
          </a:p>
        </p:txBody>
      </p:sp>
      <p:sp>
        <p:nvSpPr>
          <p:cNvPr id="3" name="TextBox 2"/>
          <p:cNvSpPr txBox="1"/>
          <p:nvPr/>
        </p:nvSpPr>
        <p:spPr>
          <a:xfrm>
            <a:off x="609602" y="1635896"/>
            <a:ext cx="5486400" cy="3785652"/>
          </a:xfrm>
          <a:prstGeom prst="rect">
            <a:avLst/>
          </a:prstGeom>
          <a:noFill/>
        </p:spPr>
        <p:txBody>
          <a:bodyPr wrap="square" rtlCol="0">
            <a:spAutoFit/>
          </a:bodyPr>
          <a:lstStyle/>
          <a:p>
            <a:pPr marL="342900" indent="-342900">
              <a:buFont typeface="Arial" charset="0"/>
              <a:buChar char="•"/>
            </a:pPr>
            <a:r>
              <a:rPr lang="en-US" sz="4000" dirty="0">
                <a:latin typeface="Segoe UI" charset="0"/>
                <a:ea typeface="Segoe UI" charset="0"/>
                <a:cs typeface="Segoe UI" charset="0"/>
              </a:rPr>
              <a:t>Multi-Touch Enabled</a:t>
            </a:r>
          </a:p>
          <a:p>
            <a:pPr marL="342900" indent="-342900">
              <a:buFont typeface="Arial" charset="0"/>
              <a:buChar char="•"/>
            </a:pPr>
            <a:r>
              <a:rPr lang="en-US" sz="4000" dirty="0">
                <a:latin typeface="Segoe UI" charset="0"/>
                <a:ea typeface="Segoe UI" charset="0"/>
                <a:cs typeface="Segoe UI" charset="0"/>
              </a:rPr>
              <a:t>Pressure Sensitive</a:t>
            </a:r>
          </a:p>
          <a:p>
            <a:pPr marL="342900" indent="-342900">
              <a:buFont typeface="Arial" charset="0"/>
              <a:buChar char="•"/>
            </a:pPr>
            <a:r>
              <a:rPr lang="en-US" sz="4000" dirty="0">
                <a:latin typeface="Segoe UI" charset="0"/>
                <a:ea typeface="Segoe UI" charset="0"/>
                <a:cs typeface="Segoe UI" charset="0"/>
              </a:rPr>
              <a:t>Super Fast</a:t>
            </a:r>
          </a:p>
          <a:p>
            <a:pPr marL="342900" indent="-342900">
              <a:buFont typeface="Arial" charset="0"/>
              <a:buChar char="•"/>
            </a:pPr>
            <a:r>
              <a:rPr lang="en-US" sz="4000" dirty="0">
                <a:latin typeface="Segoe UI" charset="0"/>
                <a:ea typeface="Segoe UI" charset="0"/>
                <a:cs typeface="Segoe UI" charset="0"/>
              </a:rPr>
              <a:t>Rotate, screenshots, location changes</a:t>
            </a:r>
          </a:p>
          <a:p>
            <a:pPr marL="342900" indent="-342900">
              <a:buFont typeface="Arial" charset="0"/>
              <a:buChar char="•"/>
            </a:pPr>
            <a:r>
              <a:rPr lang="en-US" sz="4000" dirty="0">
                <a:latin typeface="Segoe UI" charset="0"/>
                <a:ea typeface="Segoe UI" charset="0"/>
                <a:cs typeface="Segoe UI" charset="0"/>
              </a:rPr>
              <a:t>Never leave VS</a:t>
            </a:r>
          </a:p>
        </p:txBody>
      </p:sp>
      <p:pic>
        <p:nvPicPr>
          <p:cNvPr id="5" name="Picture 4"/>
          <p:cNvPicPr>
            <a:picLocks noChangeAspect="1"/>
          </p:cNvPicPr>
          <p:nvPr/>
        </p:nvPicPr>
        <p:blipFill>
          <a:blip r:embed="rId2"/>
          <a:stretch>
            <a:fillRect/>
          </a:stretch>
        </p:blipFill>
        <p:spPr>
          <a:xfrm>
            <a:off x="3074670" y="1079348"/>
            <a:ext cx="12192000" cy="6150864"/>
          </a:xfrm>
          <a:prstGeom prst="rect">
            <a:avLst/>
          </a:prstGeom>
        </p:spPr>
      </p:pic>
    </p:spTree>
    <p:extLst>
      <p:ext uri="{BB962C8B-B14F-4D97-AF65-F5344CB8AC3E}">
        <p14:creationId xmlns:p14="http://schemas.microsoft.com/office/powerpoint/2010/main" val="213378506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Develop</a:t>
            </a:r>
            <a:endParaRPr lang="en-US" dirty="0"/>
          </a:p>
        </p:txBody>
      </p:sp>
      <p:pic>
        <p:nvPicPr>
          <p:cNvPr id="9" name="Picture 8"/>
          <p:cNvPicPr>
            <a:picLocks noChangeAspect="1"/>
          </p:cNvPicPr>
          <p:nvPr/>
        </p:nvPicPr>
        <p:blipFill>
          <a:blip r:embed="rId3"/>
          <a:stretch>
            <a:fillRect/>
          </a:stretch>
        </p:blipFill>
        <p:spPr>
          <a:xfrm>
            <a:off x="3306244" y="1842734"/>
            <a:ext cx="5685356" cy="5789068"/>
          </a:xfrm>
          <a:prstGeom prst="rect">
            <a:avLst/>
          </a:prstGeom>
        </p:spPr>
      </p:pic>
      <p:sp>
        <p:nvSpPr>
          <p:cNvPr id="12" name="Rectangle 11"/>
          <p:cNvSpPr/>
          <p:nvPr/>
        </p:nvSpPr>
        <p:spPr bwMode="auto">
          <a:xfrm>
            <a:off x="-514350" y="5372100"/>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2887183"/>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dirty="0"/>
          </a:p>
        </p:txBody>
      </p:sp>
      <p:sp>
        <p:nvSpPr>
          <p:cNvPr id="2" name="Title 1"/>
          <p:cNvSpPr>
            <a:spLocks noGrp="1"/>
          </p:cNvSpPr>
          <p:nvPr>
            <p:ph type="title"/>
          </p:nvPr>
        </p:nvSpPr>
        <p:spPr/>
        <p:txBody>
          <a:bodyPr/>
          <a:lstStyle/>
          <a:p>
            <a:r>
              <a:rPr lang="en-US" dirty="0" smtClean="0"/>
              <a:t>Visual Studio iOS USB Remoting</a:t>
            </a:r>
            <a:endParaRPr lang="en-US" dirty="0"/>
          </a:p>
        </p:txBody>
      </p:sp>
      <p:pic>
        <p:nvPicPr>
          <p:cNvPr id="10" name="Picture 9"/>
          <p:cNvPicPr>
            <a:picLocks noChangeAspect="1"/>
          </p:cNvPicPr>
          <p:nvPr/>
        </p:nvPicPr>
        <p:blipFill>
          <a:blip r:embed="rId3"/>
          <a:stretch>
            <a:fillRect/>
          </a:stretch>
        </p:blipFill>
        <p:spPr>
          <a:xfrm>
            <a:off x="533048" y="2240212"/>
            <a:ext cx="11335914" cy="3296989"/>
          </a:xfrm>
          <a:prstGeom prst="rect">
            <a:avLst/>
          </a:prstGeom>
        </p:spPr>
      </p:pic>
    </p:spTree>
    <p:extLst>
      <p:ext uri="{BB962C8B-B14F-4D97-AF65-F5344CB8AC3E}">
        <p14:creationId xmlns:p14="http://schemas.microsoft.com/office/powerpoint/2010/main" val="169609897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Xamarin Studio – Mac</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649" y="1892651"/>
            <a:ext cx="3621841" cy="3621841"/>
          </a:xfrm>
          <a:prstGeom prst="rect">
            <a:avLst/>
          </a:prstGeom>
        </p:spPr>
      </p:pic>
      <p:pic>
        <p:nvPicPr>
          <p:cNvPr id="11" name="Picture 10"/>
          <p:cNvPicPr>
            <a:picLocks noChangeAspect="1"/>
          </p:cNvPicPr>
          <p:nvPr/>
        </p:nvPicPr>
        <p:blipFill>
          <a:blip r:embed="rId4"/>
          <a:stretch>
            <a:fillRect/>
          </a:stretch>
        </p:blipFill>
        <p:spPr>
          <a:xfrm>
            <a:off x="4631490" y="289511"/>
            <a:ext cx="11152122" cy="6747034"/>
          </a:xfrm>
          <a:prstGeom prst="rect">
            <a:avLst/>
          </a:prstGeom>
        </p:spPr>
      </p:pic>
    </p:spTree>
    <p:extLst>
      <p:ext uri="{BB962C8B-B14F-4D97-AF65-F5344CB8AC3E}">
        <p14:creationId xmlns:p14="http://schemas.microsoft.com/office/powerpoint/2010/main" val="288309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215183" y="1769409"/>
            <a:ext cx="5829377" cy="5935717"/>
          </a:xfrm>
          <a:prstGeom prst="rect">
            <a:avLst/>
          </a:prstGeom>
        </p:spPr>
      </p:pic>
      <p:sp>
        <p:nvSpPr>
          <p:cNvPr id="4" name="Title 3"/>
          <p:cNvSpPr>
            <a:spLocks noGrp="1"/>
          </p:cNvSpPr>
          <p:nvPr>
            <p:ph type="title"/>
          </p:nvPr>
        </p:nvSpPr>
        <p:spPr/>
        <p:txBody>
          <a:bodyPr/>
          <a:lstStyle/>
          <a:p>
            <a:pPr algn="ctr"/>
            <a:r>
              <a:rPr lang="en-US" dirty="0" smtClean="0"/>
              <a:t>Test</a:t>
            </a:r>
            <a:endParaRPr lang="en-US" dirty="0"/>
          </a:p>
        </p:txBody>
      </p:sp>
      <p:sp>
        <p:nvSpPr>
          <p:cNvPr id="12" name="Rectangle 11"/>
          <p:cNvSpPr/>
          <p:nvPr/>
        </p:nvSpPr>
        <p:spPr bwMode="auto">
          <a:xfrm>
            <a:off x="-533400" y="5372100"/>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6323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65664" y="2932846"/>
            <a:ext cx="3086006" cy="89765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Challenges</a:t>
            </a:r>
          </a:p>
        </p:txBody>
      </p:sp>
      <p:sp>
        <p:nvSpPr>
          <p:cNvPr id="6" name="Text Placeholder 7"/>
          <p:cNvSpPr txBox="1">
            <a:spLocks/>
          </p:cNvSpPr>
          <p:nvPr/>
        </p:nvSpPr>
        <p:spPr>
          <a:xfrm>
            <a:off x="5119359" y="1175488"/>
            <a:ext cx="6491881" cy="450702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buNone/>
            </a:pPr>
            <a:r>
              <a:rPr lang="en-US" sz="3200" dirty="0"/>
              <a:t>Device Fragmentation</a:t>
            </a:r>
          </a:p>
          <a:p>
            <a:pPr marL="0" indent="0">
              <a:lnSpc>
                <a:spcPct val="150000"/>
              </a:lnSpc>
              <a:buNone/>
            </a:pPr>
            <a:r>
              <a:rPr lang="en-US" sz="3200" dirty="0"/>
              <a:t>App Complexity</a:t>
            </a:r>
          </a:p>
          <a:p>
            <a:pPr marL="0" indent="0">
              <a:lnSpc>
                <a:spcPct val="150000"/>
              </a:lnSpc>
              <a:buNone/>
            </a:pPr>
            <a:r>
              <a:rPr lang="en-US" sz="3200" dirty="0"/>
              <a:t>Fast Release Cycles</a:t>
            </a:r>
          </a:p>
          <a:p>
            <a:pPr marL="0" indent="0">
              <a:lnSpc>
                <a:spcPct val="150000"/>
              </a:lnSpc>
              <a:buNone/>
            </a:pPr>
            <a:r>
              <a:rPr lang="en-US" sz="3200" dirty="0"/>
              <a:t>Short Sessions</a:t>
            </a:r>
          </a:p>
          <a:p>
            <a:pPr marL="0" indent="0">
              <a:lnSpc>
                <a:spcPct val="150000"/>
              </a:lnSpc>
              <a:buNone/>
            </a:pPr>
            <a:r>
              <a:rPr lang="en-US" sz="3200" dirty="0"/>
              <a:t>High Mobile User Expectations</a:t>
            </a:r>
          </a:p>
        </p:txBody>
      </p:sp>
      <p:sp>
        <p:nvSpPr>
          <p:cNvPr id="7" name="Left Brace 6"/>
          <p:cNvSpPr/>
          <p:nvPr/>
        </p:nvSpPr>
        <p:spPr>
          <a:xfrm>
            <a:off x="4475428" y="1175488"/>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spTree>
    <p:extLst>
      <p:ext uri="{BB962C8B-B14F-4D97-AF65-F5344CB8AC3E}">
        <p14:creationId xmlns:p14="http://schemas.microsoft.com/office/powerpoint/2010/main" val="828388027"/>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3029175" y="3150976"/>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667" dirty="0">
              <a:solidFill>
                <a:schemeClr val="bg1"/>
              </a:solidFill>
              <a:latin typeface="Helvetica"/>
              <a:cs typeface="Helvetica"/>
            </a:endParaRPr>
          </a:p>
        </p:txBody>
      </p:sp>
      <p:sp>
        <p:nvSpPr>
          <p:cNvPr id="31" name="Title 2"/>
          <p:cNvSpPr txBox="1">
            <a:spLocks/>
          </p:cNvSpPr>
          <p:nvPr/>
        </p:nvSpPr>
        <p:spPr>
          <a:xfrm>
            <a:off x="-874593" y="6177691"/>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2667" dirty="0">
                <a:solidFill>
                  <a:schemeClr val="bg1"/>
                </a:solidFill>
                <a:latin typeface="Helvetica"/>
                <a:cs typeface="Helvetica"/>
              </a:rPr>
              <a:t>8</a:t>
            </a:r>
          </a:p>
        </p:txBody>
      </p:sp>
      <p:cxnSp>
        <p:nvCxnSpPr>
          <p:cNvPr id="40" name="Straight Connector 39"/>
          <p:cNvCxnSpPr/>
          <p:nvPr/>
        </p:nvCxnSpPr>
        <p:spPr>
          <a:xfrm>
            <a:off x="609600" y="950540"/>
            <a:ext cx="1097280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lstStyle/>
          <a:p>
            <a:r>
              <a:rPr lang="en-US" dirty="0" smtClean="0"/>
              <a:t>On Mobile, Quality is Hard</a:t>
            </a:r>
            <a:endParaRPr lang="en-US" dirty="0"/>
          </a:p>
        </p:txBody>
      </p:sp>
      <p:grpSp>
        <p:nvGrpSpPr>
          <p:cNvPr id="4" name="Group 3"/>
          <p:cNvGrpSpPr/>
          <p:nvPr/>
        </p:nvGrpSpPr>
        <p:grpSpPr>
          <a:xfrm>
            <a:off x="815987" y="2301524"/>
            <a:ext cx="10560027" cy="3258050"/>
            <a:chOff x="1395552" y="1467154"/>
            <a:chExt cx="10560027" cy="3258050"/>
          </a:xfrm>
        </p:grpSpPr>
        <p:grpSp>
          <p:nvGrpSpPr>
            <p:cNvPr id="3" name="Group 2"/>
            <p:cNvGrpSpPr/>
            <p:nvPr/>
          </p:nvGrpSpPr>
          <p:grpSpPr>
            <a:xfrm>
              <a:off x="1395552" y="1467154"/>
              <a:ext cx="10560027" cy="3258050"/>
              <a:chOff x="1395552" y="1467154"/>
              <a:chExt cx="10560027" cy="3258050"/>
            </a:xfrm>
          </p:grpSpPr>
          <p:grpSp>
            <p:nvGrpSpPr>
              <p:cNvPr id="2" name="Group 1"/>
              <p:cNvGrpSpPr/>
              <p:nvPr/>
            </p:nvGrpSpPr>
            <p:grpSpPr>
              <a:xfrm>
                <a:off x="3321287" y="1467155"/>
                <a:ext cx="2397956" cy="2423822"/>
                <a:chOff x="399351" y="3539315"/>
                <a:chExt cx="2397956" cy="2799858"/>
              </a:xfrm>
            </p:grpSpPr>
            <p:sp>
              <p:nvSpPr>
                <p:cNvPr id="30" name="Title 2"/>
                <p:cNvSpPr txBox="1">
                  <a:spLocks/>
                </p:cNvSpPr>
                <p:nvPr/>
              </p:nvSpPr>
              <p:spPr>
                <a:xfrm>
                  <a:off x="399351" y="3539315"/>
                  <a:ext cx="626257"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a:solidFill>
                        <a:schemeClr val="bg1">
                          <a:lumMod val="50000"/>
                        </a:schemeClr>
                      </a:solidFill>
                      <a:latin typeface="+mn-lt"/>
                      <a:cs typeface="Helvetica" panose="020B0604020202020204" pitchFamily="34" charset="0"/>
                    </a:rPr>
                    <a:t>5</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35</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14" name="Title 2"/>
                <p:cNvSpPr txBox="1">
                  <a:spLocks/>
                </p:cNvSpPr>
                <p:nvPr/>
              </p:nvSpPr>
              <p:spPr>
                <a:xfrm>
                  <a:off x="910497" y="3539315"/>
                  <a:ext cx="1886810"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a:solidFill>
                        <a:schemeClr val="bg1">
                          <a:lumMod val="50000"/>
                        </a:schemeClr>
                      </a:solidFill>
                      <a:latin typeface="+mj-lt"/>
                      <a:cs typeface="Helvetica" panose="020B0604020202020204" pitchFamily="34" charset="0"/>
                    </a:rPr>
                    <a:t>OS versions</a:t>
                  </a:r>
                </a:p>
                <a:p>
                  <a:pPr>
                    <a:lnSpc>
                      <a:spcPct val="120000"/>
                    </a:lnSpc>
                  </a:pPr>
                  <a:r>
                    <a:rPr lang="en-US" dirty="0">
                      <a:solidFill>
                        <a:schemeClr val="bg1">
                          <a:lumMod val="50000"/>
                        </a:schemeClr>
                      </a:solidFill>
                      <a:latin typeface="+mj-lt"/>
                      <a:cs typeface="Helvetica" panose="020B0604020202020204" pitchFamily="34" charset="0"/>
                    </a:rPr>
                    <a:t>Devices</a:t>
                  </a:r>
                </a:p>
                <a:p>
                  <a:pPr>
                    <a:lnSpc>
                      <a:spcPct val="120000"/>
                    </a:lnSpc>
                  </a:pPr>
                  <a:r>
                    <a:rPr lang="en-US" dirty="0">
                      <a:solidFill>
                        <a:schemeClr val="bg1">
                          <a:lumMod val="50000"/>
                        </a:schemeClr>
                      </a:solidFill>
                      <a:latin typeface="+mj-lt"/>
                      <a:cs typeface="Helvetica" panose="020B0604020202020204" pitchFamily="34" charset="0"/>
                    </a:rPr>
                    <a:t>Languages</a:t>
                  </a:r>
                </a:p>
                <a:p>
                  <a:pPr>
                    <a:lnSpc>
                      <a:spcPct val="120000"/>
                    </a:lnSpc>
                  </a:pPr>
                  <a:r>
                    <a:rPr lang="en-US" dirty="0">
                      <a:solidFill>
                        <a:schemeClr val="bg1">
                          <a:lumMod val="50000"/>
                        </a:schemeClr>
                      </a:solidFill>
                      <a:latin typeface="+mj-lt"/>
                      <a:cs typeface="Helvetica" panose="020B0604020202020204" pitchFamily="34" charset="0"/>
                    </a:rPr>
                    <a:t>Locales</a:t>
                  </a:r>
                </a:p>
                <a:p>
                  <a:pPr>
                    <a:lnSpc>
                      <a:spcPct val="120000"/>
                    </a:lnSpc>
                  </a:pPr>
                  <a:r>
                    <a:rPr lang="en-US" dirty="0">
                      <a:solidFill>
                        <a:schemeClr val="bg1">
                          <a:lumMod val="50000"/>
                        </a:schemeClr>
                      </a:solidFill>
                      <a:latin typeface="+mj-lt"/>
                      <a:cs typeface="Helvetica" panose="020B0604020202020204" pitchFamily="34" charset="0"/>
                    </a:rPr>
                    <a:t>Screen sizes</a:t>
                  </a:r>
                </a:p>
              </p:txBody>
            </p:sp>
          </p:grpSp>
          <p:grpSp>
            <p:nvGrpSpPr>
              <p:cNvPr id="18" name="Group 17"/>
              <p:cNvGrpSpPr/>
              <p:nvPr/>
            </p:nvGrpSpPr>
            <p:grpSpPr>
              <a:xfrm>
                <a:off x="8059958" y="1467154"/>
                <a:ext cx="3895621" cy="3258050"/>
                <a:chOff x="5113454" y="774643"/>
                <a:chExt cx="3895621" cy="3505543"/>
              </a:xfrm>
            </p:grpSpPr>
            <p:sp>
              <p:nvSpPr>
                <p:cNvPr id="19" name="Title 2"/>
                <p:cNvSpPr txBox="1">
                  <a:spLocks/>
                </p:cNvSpPr>
                <p:nvPr/>
              </p:nvSpPr>
              <p:spPr>
                <a:xfrm>
                  <a:off x="5113454" y="774644"/>
                  <a:ext cx="958439" cy="341104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a:solidFill>
                        <a:schemeClr val="bg1">
                          <a:lumMod val="50000"/>
                        </a:schemeClr>
                      </a:solidFill>
                      <a:latin typeface="+mn-lt"/>
                      <a:cs typeface="Helvetica" panose="020B0604020202020204" pitchFamily="34" charset="0"/>
                    </a:rPr>
                    <a:t>9</a:t>
                  </a:r>
                </a:p>
                <a:p>
                  <a:pPr algn="ctr">
                    <a:lnSpc>
                      <a:spcPct val="120000"/>
                    </a:lnSpc>
                  </a:pPr>
                  <a:r>
                    <a:rPr lang="en-US" dirty="0">
                      <a:solidFill>
                        <a:schemeClr val="bg1">
                          <a:lumMod val="50000"/>
                        </a:schemeClr>
                      </a:solidFill>
                      <a:latin typeface="+mn-lt"/>
                      <a:cs typeface="Helvetica" panose="020B0604020202020204" pitchFamily="34" charset="0"/>
                    </a:rPr>
                    <a:t>19K+</a:t>
                  </a:r>
                </a:p>
                <a:p>
                  <a:pPr algn="ctr">
                    <a:lnSpc>
                      <a:spcPct val="120000"/>
                    </a:lnSpc>
                  </a:pPr>
                  <a:r>
                    <a:rPr lang="en-US" dirty="0">
                      <a:solidFill>
                        <a:schemeClr val="bg1">
                          <a:lumMod val="50000"/>
                        </a:schemeClr>
                      </a:solidFill>
                      <a:latin typeface="+mn-lt"/>
                      <a:cs typeface="Helvetica" panose="020B0604020202020204" pitchFamily="34" charset="0"/>
                    </a:rPr>
                    <a:t>39</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57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27</a:t>
                  </a:r>
                </a:p>
                <a:p>
                  <a:pPr algn="ctr">
                    <a:lnSpc>
                      <a:spcPct val="120000"/>
                    </a:lnSpc>
                  </a:pPr>
                  <a:r>
                    <a:rPr lang="en-US" dirty="0">
                      <a:solidFill>
                        <a:schemeClr val="bg1">
                          <a:lumMod val="50000"/>
                        </a:schemeClr>
                      </a:solidFill>
                      <a:latin typeface="+mn-lt"/>
                      <a:cs typeface="Helvetica" panose="020B0604020202020204" pitchFamily="34" charset="0"/>
                    </a:rPr>
                    <a:t>15</a:t>
                  </a: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20" name="Title 2"/>
                <p:cNvSpPr txBox="1">
                  <a:spLocks/>
                </p:cNvSpPr>
                <p:nvPr/>
              </p:nvSpPr>
              <p:spPr>
                <a:xfrm>
                  <a:off x="6024060" y="774643"/>
                  <a:ext cx="2985015" cy="3505543"/>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a:solidFill>
                        <a:schemeClr val="bg1">
                          <a:lumMod val="50000"/>
                        </a:schemeClr>
                      </a:solidFill>
                      <a:latin typeface="+mj-lt"/>
                      <a:cs typeface="Helvetica" panose="020B0604020202020204" pitchFamily="34" charset="0"/>
                    </a:rPr>
                    <a:t>OS versions</a:t>
                  </a:r>
                </a:p>
                <a:p>
                  <a:pPr>
                    <a:lnSpc>
                      <a:spcPct val="120000"/>
                    </a:lnSpc>
                  </a:pPr>
                  <a:r>
                    <a:rPr lang="en-US" dirty="0">
                      <a:solidFill>
                        <a:schemeClr val="bg1">
                          <a:lumMod val="50000"/>
                        </a:schemeClr>
                      </a:solidFill>
                      <a:latin typeface="+mj-lt"/>
                      <a:cs typeface="Helvetica" panose="020B0604020202020204" pitchFamily="34" charset="0"/>
                    </a:rPr>
                    <a:t>Distinct devices</a:t>
                  </a:r>
                </a:p>
                <a:p>
                  <a:pPr>
                    <a:lnSpc>
                      <a:spcPct val="120000"/>
                    </a:lnSpc>
                  </a:pPr>
                  <a:r>
                    <a:rPr lang="en-US" dirty="0">
                      <a:solidFill>
                        <a:schemeClr val="bg1">
                          <a:lumMod val="50000"/>
                        </a:schemeClr>
                      </a:solidFill>
                      <a:latin typeface="+mj-lt"/>
                      <a:cs typeface="Helvetica" panose="020B0604020202020204" pitchFamily="34" charset="0"/>
                    </a:rPr>
                    <a:t>Languages</a:t>
                  </a:r>
                </a:p>
                <a:p>
                  <a:pPr>
                    <a:lnSpc>
                      <a:spcPct val="120000"/>
                    </a:lnSpc>
                  </a:pPr>
                  <a:r>
                    <a:rPr lang="en-US" dirty="0">
                      <a:solidFill>
                        <a:schemeClr val="bg1">
                          <a:lumMod val="50000"/>
                        </a:schemeClr>
                      </a:solidFill>
                      <a:latin typeface="+mj-lt"/>
                      <a:cs typeface="Helvetica" panose="020B0604020202020204" pitchFamily="34" charset="0"/>
                    </a:rPr>
                    <a:t>Locales</a:t>
                  </a:r>
                </a:p>
                <a:p>
                  <a:pPr>
                    <a:lnSpc>
                      <a:spcPct val="120000"/>
                    </a:lnSpc>
                  </a:pPr>
                  <a:r>
                    <a:rPr lang="en-US" dirty="0">
                      <a:solidFill>
                        <a:schemeClr val="bg1">
                          <a:lumMod val="50000"/>
                        </a:schemeClr>
                      </a:solidFill>
                      <a:latin typeface="+mj-lt"/>
                      <a:cs typeface="Helvetica" panose="020B0604020202020204" pitchFamily="34" charset="0"/>
                    </a:rPr>
                    <a:t>Screen sizes</a:t>
                  </a:r>
                </a:p>
                <a:p>
                  <a:pPr>
                    <a:lnSpc>
                      <a:spcPct val="120000"/>
                    </a:lnSpc>
                  </a:pPr>
                  <a:r>
                    <a:rPr lang="en-US" dirty="0">
                      <a:solidFill>
                        <a:schemeClr val="bg1">
                          <a:lumMod val="50000"/>
                        </a:schemeClr>
                      </a:solidFill>
                      <a:latin typeface="+mj-lt"/>
                      <a:cs typeface="Helvetica" panose="020B0604020202020204" pitchFamily="34" charset="0"/>
                    </a:rPr>
                    <a:t>Manufacturers</a:t>
                  </a:r>
                </a:p>
                <a:p>
                  <a:pPr>
                    <a:lnSpc>
                      <a:spcPct val="120000"/>
                    </a:lnSpc>
                  </a:pPr>
                  <a:r>
                    <a:rPr lang="en-US" dirty="0">
                      <a:solidFill>
                        <a:schemeClr val="bg1">
                          <a:lumMod val="50000"/>
                        </a:schemeClr>
                      </a:solidFill>
                      <a:latin typeface="+mj-lt"/>
                      <a:cs typeface="Helvetica" panose="020B0604020202020204" pitchFamily="34" charset="0"/>
                    </a:rPr>
                    <a:t>Screen configurations</a:t>
                  </a:r>
                </a:p>
              </p:txBody>
            </p:sp>
          </p:grpSp>
          <p:grpSp>
            <p:nvGrpSpPr>
              <p:cNvPr id="8" name="Group 7"/>
              <p:cNvGrpSpPr/>
              <p:nvPr/>
            </p:nvGrpSpPr>
            <p:grpSpPr>
              <a:xfrm>
                <a:off x="1395552" y="1914652"/>
                <a:ext cx="1458964" cy="1458964"/>
                <a:chOff x="1532047" y="1801774"/>
                <a:chExt cx="613491" cy="613491"/>
              </a:xfrm>
            </p:grpSpPr>
            <p:sp>
              <p:nvSpPr>
                <p:cNvPr id="26" name="Oval 25"/>
                <p:cNvSpPr/>
                <p:nvPr/>
              </p:nvSpPr>
              <p:spPr bwMode="auto">
                <a:xfrm>
                  <a:off x="1532047" y="1801774"/>
                  <a:ext cx="613491"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88120" y="1928409"/>
                  <a:ext cx="279145" cy="311986"/>
                </a:xfrm>
                <a:prstGeom prst="rect">
                  <a:avLst/>
                </a:prstGeom>
              </p:spPr>
            </p:pic>
          </p:grpSp>
          <p:grpSp>
            <p:nvGrpSpPr>
              <p:cNvPr id="9" name="Group 8"/>
              <p:cNvGrpSpPr/>
              <p:nvPr/>
            </p:nvGrpSpPr>
            <p:grpSpPr>
              <a:xfrm>
                <a:off x="6163019" y="1877116"/>
                <a:ext cx="1451987" cy="1451987"/>
                <a:chOff x="5124899" y="713282"/>
                <a:chExt cx="613491" cy="613491"/>
              </a:xfrm>
            </p:grpSpPr>
            <p:sp>
              <p:nvSpPr>
                <p:cNvPr id="28" name="Oval 27"/>
                <p:cNvSpPr/>
                <p:nvPr/>
              </p:nvSpPr>
              <p:spPr bwMode="auto">
                <a:xfrm>
                  <a:off x="5124899" y="713282"/>
                  <a:ext cx="613491"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03367" y="867128"/>
                  <a:ext cx="259408" cy="298319"/>
                </a:xfrm>
                <a:prstGeom prst="rect">
                  <a:avLst/>
                </a:prstGeom>
              </p:spPr>
            </p:pic>
          </p:grpSp>
          <p:sp>
            <p:nvSpPr>
              <p:cNvPr id="24" name="Left Brace 23"/>
              <p:cNvSpPr/>
              <p:nvPr/>
            </p:nvSpPr>
            <p:spPr>
              <a:xfrm>
                <a:off x="3054646" y="1656938"/>
                <a:ext cx="236557" cy="2021057"/>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
          <p:nvSpPr>
            <p:cNvPr id="25" name="Left Brace 24"/>
            <p:cNvSpPr/>
            <p:nvPr/>
          </p:nvSpPr>
          <p:spPr>
            <a:xfrm>
              <a:off x="7823401" y="1644838"/>
              <a:ext cx="236557" cy="2922256"/>
            </a:xfrm>
            <a:prstGeom prst="leftBrace">
              <a:avLst>
                <a:gd name="adj1" fmla="val 56668"/>
                <a:gd name="adj2" fmla="val 33594"/>
              </a:avLst>
            </a:prstGeom>
            <a:ln w="19050" cap="rnd">
              <a:solidFill>
                <a:srgbClr val="76B557"/>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Tree>
    <p:extLst>
      <p:ext uri="{BB962C8B-B14F-4D97-AF65-F5344CB8AC3E}">
        <p14:creationId xmlns:p14="http://schemas.microsoft.com/office/powerpoint/2010/main" val="332266748"/>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Screenshot 2014-10-29 17.30.21.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799" y="-156936"/>
            <a:ext cx="12572160" cy="7338437"/>
          </a:xfrm>
          <a:prstGeom prst="rect">
            <a:avLst/>
          </a:prstGeom>
        </p:spPr>
      </p:pic>
    </p:spTree>
    <p:extLst>
      <p:ext uri="{BB962C8B-B14F-4D97-AF65-F5344CB8AC3E}">
        <p14:creationId xmlns:p14="http://schemas.microsoft.com/office/powerpoint/2010/main" val="3130890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B84D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3538614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yered devic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252" y="1323323"/>
            <a:ext cx="4182260" cy="5078458"/>
          </a:xfrm>
          <a:prstGeom prst="rect">
            <a:avLst/>
          </a:prstGeom>
        </p:spPr>
      </p:pic>
      <p:sp>
        <p:nvSpPr>
          <p:cNvPr id="8" name="Content Placeholder 2"/>
          <p:cNvSpPr txBox="1">
            <a:spLocks/>
          </p:cNvSpPr>
          <p:nvPr/>
        </p:nvSpPr>
        <p:spPr>
          <a:xfrm>
            <a:off x="7232991" y="1323323"/>
            <a:ext cx="4519882" cy="52287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3C90D1"/>
                </a:solidFill>
                <a:latin typeface="+mn-lt"/>
                <a:cs typeface="Arial"/>
              </a:rPr>
              <a:t>Thousands of </a:t>
            </a:r>
            <a:r>
              <a:rPr lang="en-US" sz="1867" dirty="0" err="1">
                <a:solidFill>
                  <a:srgbClr val="3C90D1"/>
                </a:solidFill>
                <a:latin typeface="+mn-lt"/>
                <a:cs typeface="Arial"/>
              </a:rPr>
              <a:t>iOS</a:t>
            </a:r>
            <a:r>
              <a:rPr lang="en-US" sz="1867" dirty="0">
                <a:solidFill>
                  <a:srgbClr val="3C90D1"/>
                </a:solidFill>
                <a:latin typeface="+mn-lt"/>
                <a:cs typeface="Arial"/>
              </a:rPr>
              <a:t> and Android APIs</a:t>
            </a:r>
            <a:endParaRPr lang="en-US" sz="1867" baseline="30000" dirty="0">
              <a:solidFill>
                <a:srgbClr val="3C90D1"/>
              </a:solidFill>
              <a:latin typeface="+mn-lt"/>
              <a:cs typeface="Arial"/>
            </a:endParaRPr>
          </a:p>
        </p:txBody>
      </p:sp>
      <p:sp>
        <p:nvSpPr>
          <p:cNvPr id="10" name="Content Placeholder 2"/>
          <p:cNvSpPr txBox="1">
            <a:spLocks/>
          </p:cNvSpPr>
          <p:nvPr/>
        </p:nvSpPr>
        <p:spPr>
          <a:xfrm>
            <a:off x="7264408" y="2356767"/>
            <a:ext cx="4488465" cy="4830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76B557"/>
                </a:solidFill>
                <a:latin typeface="+mn-lt"/>
                <a:cs typeface="Arial"/>
              </a:rPr>
              <a:t>Public web APIs</a:t>
            </a:r>
          </a:p>
        </p:txBody>
      </p:sp>
      <p:sp>
        <p:nvSpPr>
          <p:cNvPr id="12" name="Oval 11"/>
          <p:cNvSpPr/>
          <p:nvPr/>
        </p:nvSpPr>
        <p:spPr>
          <a:xfrm>
            <a:off x="6412093" y="1216957"/>
            <a:ext cx="750711" cy="750711"/>
          </a:xfrm>
          <a:prstGeom prst="ellipse">
            <a:avLst/>
          </a:prstGeom>
          <a:solidFill>
            <a:srgbClr val="3C90D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3" name="Picture 12" descr="social-apple whit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03638" y="1441136"/>
            <a:ext cx="228927" cy="274781"/>
          </a:xfrm>
          <a:prstGeom prst="rect">
            <a:avLst/>
          </a:prstGeom>
        </p:spPr>
      </p:pic>
      <p:sp>
        <p:nvSpPr>
          <p:cNvPr id="14" name="Oval 13"/>
          <p:cNvSpPr/>
          <p:nvPr/>
        </p:nvSpPr>
        <p:spPr>
          <a:xfrm>
            <a:off x="6412093" y="2236575"/>
            <a:ext cx="750711" cy="750711"/>
          </a:xfrm>
          <a:prstGeom prst="ellipse">
            <a:avLst/>
          </a:prstGeom>
          <a:solidFill>
            <a:srgbClr val="76B55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5" name="Oval 14"/>
          <p:cNvSpPr/>
          <p:nvPr/>
        </p:nvSpPr>
        <p:spPr>
          <a:xfrm>
            <a:off x="6412093" y="3247727"/>
            <a:ext cx="750711" cy="750711"/>
          </a:xfrm>
          <a:prstGeom prst="ellipse">
            <a:avLst/>
          </a:prstGeom>
          <a:solidFill>
            <a:srgbClr val="A73AB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6" name="Oval 15"/>
          <p:cNvSpPr/>
          <p:nvPr/>
        </p:nvSpPr>
        <p:spPr>
          <a:xfrm>
            <a:off x="6412093" y="4241946"/>
            <a:ext cx="750711" cy="750711"/>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7" name="Oval 16"/>
          <p:cNvSpPr/>
          <p:nvPr/>
        </p:nvSpPr>
        <p:spPr>
          <a:xfrm>
            <a:off x="6412093" y="5244633"/>
            <a:ext cx="750711" cy="750711"/>
          </a:xfrm>
          <a:prstGeom prst="ellipse">
            <a:avLst/>
          </a:prstGeom>
          <a:solidFill>
            <a:srgbClr val="6C6C6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8" name="Picture 17" descr="social-android whit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7203" y="1449603"/>
            <a:ext cx="256828" cy="280236"/>
          </a:xfrm>
          <a:prstGeom prst="rect">
            <a:avLst/>
          </a:prstGeom>
        </p:spPr>
      </p:pic>
      <p:sp>
        <p:nvSpPr>
          <p:cNvPr id="21" name="Content Placeholder 2"/>
          <p:cNvSpPr txBox="1">
            <a:spLocks/>
          </p:cNvSpPr>
          <p:nvPr/>
        </p:nvSpPr>
        <p:spPr>
          <a:xfrm>
            <a:off x="7264408" y="3368820"/>
            <a:ext cx="4488465" cy="51228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A73AB8"/>
                </a:solidFill>
                <a:latin typeface="+mn-lt"/>
                <a:cs typeface="Arial"/>
              </a:rPr>
              <a:t>Backend integrations</a:t>
            </a:r>
          </a:p>
        </p:txBody>
      </p:sp>
      <p:sp>
        <p:nvSpPr>
          <p:cNvPr id="22" name="Content Placeholder 2"/>
          <p:cNvSpPr txBox="1">
            <a:spLocks/>
          </p:cNvSpPr>
          <p:nvPr/>
        </p:nvSpPr>
        <p:spPr>
          <a:xfrm>
            <a:off x="7264408" y="4352688"/>
            <a:ext cx="4488465" cy="46440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123458"/>
                </a:solidFill>
                <a:latin typeface="+mn-lt"/>
                <a:cs typeface="Arial"/>
              </a:rPr>
              <a:t>Third party libraries</a:t>
            </a:r>
          </a:p>
        </p:txBody>
      </p:sp>
      <p:sp>
        <p:nvSpPr>
          <p:cNvPr id="25" name="Content Placeholder 2"/>
          <p:cNvSpPr txBox="1">
            <a:spLocks/>
          </p:cNvSpPr>
          <p:nvPr/>
        </p:nvSpPr>
        <p:spPr>
          <a:xfrm>
            <a:off x="7264408" y="5366764"/>
            <a:ext cx="4488465" cy="51565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latin typeface="+mn-lt"/>
                <a:cs typeface="Arial"/>
              </a:rPr>
              <a:t>Memory, CPU and network constraints</a:t>
            </a:r>
          </a:p>
        </p:txBody>
      </p:sp>
      <p:pic>
        <p:nvPicPr>
          <p:cNvPr id="27" name="Picture 26" descr="ios7-clou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84614" y="2446863"/>
            <a:ext cx="411311" cy="264367"/>
          </a:xfrm>
          <a:prstGeom prst="rect">
            <a:avLst/>
          </a:prstGeom>
        </p:spPr>
      </p:pic>
      <p:pic>
        <p:nvPicPr>
          <p:cNvPr id="28" name="Picture 27" descr="cpu.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5480" y="3334951"/>
            <a:ext cx="622521" cy="604212"/>
          </a:xfrm>
          <a:prstGeom prst="rect">
            <a:avLst/>
          </a:prstGeom>
        </p:spPr>
      </p:pic>
      <p:pic>
        <p:nvPicPr>
          <p:cNvPr id="29" name="Picture 28" descr="bar code white.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63601" y="4387916"/>
            <a:ext cx="466560" cy="452837"/>
          </a:xfrm>
          <a:prstGeom prst="rect">
            <a:avLst/>
          </a:prstGeom>
        </p:spPr>
      </p:pic>
      <p:pic>
        <p:nvPicPr>
          <p:cNvPr id="30" name="Picture 29" descr="gear.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36608" y="5329064"/>
            <a:ext cx="535889" cy="553355"/>
          </a:xfrm>
          <a:prstGeom prst="rect">
            <a:avLst/>
          </a:prstGeom>
        </p:spPr>
      </p:pic>
      <p:sp>
        <p:nvSpPr>
          <p:cNvPr id="2" name="Title 1"/>
          <p:cNvSpPr>
            <a:spLocks noGrp="1"/>
          </p:cNvSpPr>
          <p:nvPr>
            <p:ph type="title"/>
          </p:nvPr>
        </p:nvSpPr>
        <p:spPr/>
        <p:txBody>
          <a:bodyPr/>
          <a:lstStyle/>
          <a:p>
            <a:r>
              <a:rPr lang="en-US" dirty="0" smtClean="0"/>
              <a:t>App Complexity</a:t>
            </a:r>
            <a:endParaRPr lang="en-US" dirty="0"/>
          </a:p>
        </p:txBody>
      </p:sp>
      <p:cxnSp>
        <p:nvCxnSpPr>
          <p:cNvPr id="36" name="Elbow Connector 35"/>
          <p:cNvCxnSpPr/>
          <p:nvPr/>
        </p:nvCxnSpPr>
        <p:spPr>
          <a:xfrm rot="10800000" flipV="1">
            <a:off x="4005299" y="1585573"/>
            <a:ext cx="2260035" cy="651001"/>
          </a:xfrm>
          <a:prstGeom prst="bentConnector3">
            <a:avLst>
              <a:gd name="adj1" fmla="val 100260"/>
            </a:avLst>
          </a:prstGeom>
          <a:ln>
            <a:solidFill>
              <a:srgbClr val="3C90D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0800000" flipV="1">
            <a:off x="4005294" y="2618955"/>
            <a:ext cx="2260048" cy="812510"/>
          </a:xfrm>
          <a:prstGeom prst="bentConnector3">
            <a:avLst>
              <a:gd name="adj1" fmla="val 99910"/>
            </a:avLst>
          </a:prstGeom>
          <a:ln>
            <a:solidFill>
              <a:srgbClr val="76B557"/>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0800000" flipV="1">
            <a:off x="4005295" y="3626556"/>
            <a:ext cx="2260041" cy="415908"/>
          </a:xfrm>
          <a:prstGeom prst="bentConnector3">
            <a:avLst>
              <a:gd name="adj1" fmla="val 99910"/>
            </a:avLst>
          </a:prstGeom>
          <a:ln>
            <a:solidFill>
              <a:srgbClr val="A73AB9"/>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0800000">
            <a:off x="4005300" y="5085249"/>
            <a:ext cx="2260042" cy="545086"/>
          </a:xfrm>
          <a:prstGeom prst="bentConnector3">
            <a:avLst>
              <a:gd name="adj1" fmla="val 99910"/>
            </a:avLst>
          </a:prstGeom>
          <a:ln>
            <a:solidFill>
              <a:srgbClr val="6C6C6C"/>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4005294" y="4636274"/>
            <a:ext cx="2260040" cy="0"/>
          </a:xfrm>
          <a:prstGeom prst="straightConnector1">
            <a:avLst/>
          </a:prstGeom>
          <a:ln>
            <a:solidFill>
              <a:srgbClr val="123458"/>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69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animBg="1"/>
      <p:bldP spid="16" grpId="0" animBg="1"/>
      <p:bldP spid="17" grpId="0" animBg="1"/>
      <p:bldP spid="21" grpId="0"/>
      <p:bldP spid="22" grpId="0"/>
      <p:bldP spid="25"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B84D2"/>
        </a:solidFill>
        <a:effectLst/>
      </p:bgPr>
    </p:bg>
    <p:spTree>
      <p:nvGrpSpPr>
        <p:cNvPr id="1" name=""/>
        <p:cNvGrpSpPr/>
        <p:nvPr/>
      </p:nvGrpSpPr>
      <p:grpSpPr>
        <a:xfrm>
          <a:off x="0" y="0"/>
          <a:ext cx="0" cy="0"/>
          <a:chOff x="0" y="0"/>
          <a:chExt cx="0" cy="0"/>
        </a:xfrm>
      </p:grpSpPr>
      <p:grpSp>
        <p:nvGrpSpPr>
          <p:cNvPr id="38" name="Group 37"/>
          <p:cNvGrpSpPr/>
          <p:nvPr/>
        </p:nvGrpSpPr>
        <p:grpSpPr>
          <a:xfrm>
            <a:off x="950781" y="782819"/>
            <a:ext cx="10290438" cy="2540849"/>
            <a:chOff x="658948" y="782819"/>
            <a:chExt cx="10290438" cy="2540849"/>
          </a:xfrm>
        </p:grpSpPr>
        <p:grpSp>
          <p:nvGrpSpPr>
            <p:cNvPr id="29" name="Group 28"/>
            <p:cNvGrpSpPr/>
            <p:nvPr/>
          </p:nvGrpSpPr>
          <p:grpSpPr>
            <a:xfrm>
              <a:off x="658948" y="922952"/>
              <a:ext cx="1838000" cy="2350766"/>
              <a:chOff x="658948" y="922952"/>
              <a:chExt cx="1838000" cy="2350766"/>
            </a:xfrm>
          </p:grpSpPr>
          <p:pic>
            <p:nvPicPr>
              <p:cNvPr id="13" name="Picture 12" descr="Press_Hol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8948" y="922952"/>
                <a:ext cx="1838000" cy="1838000"/>
              </a:xfrm>
              <a:prstGeom prst="rect">
                <a:avLst/>
              </a:prstGeom>
            </p:spPr>
          </p:pic>
          <p:sp>
            <p:nvSpPr>
              <p:cNvPr id="19" name="Text Placeholder 2"/>
              <p:cNvSpPr txBox="1">
                <a:spLocks/>
              </p:cNvSpPr>
              <p:nvPr/>
            </p:nvSpPr>
            <p:spPr>
              <a:xfrm>
                <a:off x="1198987"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Tap</a:t>
                </a:r>
                <a:endParaRPr lang="en-US" sz="2000" dirty="0">
                  <a:solidFill>
                    <a:schemeClr val="bg1"/>
                  </a:solidFill>
                </a:endParaRPr>
              </a:p>
            </p:txBody>
          </p:sp>
        </p:grpSp>
        <p:grpSp>
          <p:nvGrpSpPr>
            <p:cNvPr id="28" name="Group 27"/>
            <p:cNvGrpSpPr/>
            <p:nvPr/>
          </p:nvGrpSpPr>
          <p:grpSpPr>
            <a:xfrm>
              <a:off x="2686795" y="796737"/>
              <a:ext cx="1871894" cy="2476981"/>
              <a:chOff x="2686795" y="796737"/>
              <a:chExt cx="1871894" cy="2476981"/>
            </a:xfrm>
          </p:grpSpPr>
          <p:pic>
            <p:nvPicPr>
              <p:cNvPr id="15" name="Picture 14" descr="Swipe_Dow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6795" y="796737"/>
                <a:ext cx="1871894" cy="1871894"/>
              </a:xfrm>
              <a:prstGeom prst="rect">
                <a:avLst/>
              </a:prstGeom>
            </p:spPr>
          </p:pic>
          <p:sp>
            <p:nvSpPr>
              <p:cNvPr id="20" name="Text Placeholder 2"/>
              <p:cNvSpPr txBox="1">
                <a:spLocks/>
              </p:cNvSpPr>
              <p:nvPr/>
            </p:nvSpPr>
            <p:spPr>
              <a:xfrm>
                <a:off x="3205083"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Scroll</a:t>
                </a:r>
                <a:endParaRPr lang="en-US" sz="2000" dirty="0">
                  <a:solidFill>
                    <a:schemeClr val="bg1"/>
                  </a:solidFill>
                </a:endParaRPr>
              </a:p>
            </p:txBody>
          </p:sp>
        </p:grpSp>
        <p:grpSp>
          <p:nvGrpSpPr>
            <p:cNvPr id="30" name="Group 29"/>
            <p:cNvGrpSpPr/>
            <p:nvPr/>
          </p:nvGrpSpPr>
          <p:grpSpPr>
            <a:xfrm>
              <a:off x="4550801" y="782819"/>
              <a:ext cx="1978133" cy="2490899"/>
              <a:chOff x="4550801" y="782819"/>
              <a:chExt cx="1978133" cy="2490899"/>
            </a:xfrm>
          </p:grpSpPr>
          <p:pic>
            <p:nvPicPr>
              <p:cNvPr id="16" name="Picture 15" descr="Swipe_Rig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50801" y="782819"/>
                <a:ext cx="1978133" cy="1978133"/>
              </a:xfrm>
              <a:prstGeom prst="rect">
                <a:avLst/>
              </a:prstGeom>
            </p:spPr>
          </p:pic>
          <p:sp>
            <p:nvSpPr>
              <p:cNvPr id="21" name="Text Placeholder 2"/>
              <p:cNvSpPr txBox="1">
                <a:spLocks/>
              </p:cNvSpPr>
              <p:nvPr/>
            </p:nvSpPr>
            <p:spPr>
              <a:xfrm>
                <a:off x="4998202"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Swipe</a:t>
                </a:r>
                <a:endParaRPr lang="en-US" sz="2000" dirty="0">
                  <a:solidFill>
                    <a:schemeClr val="bg1"/>
                  </a:solidFill>
                </a:endParaRPr>
              </a:p>
            </p:txBody>
          </p:sp>
        </p:grpSp>
        <p:grpSp>
          <p:nvGrpSpPr>
            <p:cNvPr id="31" name="Group 30"/>
            <p:cNvGrpSpPr/>
            <p:nvPr/>
          </p:nvGrpSpPr>
          <p:grpSpPr>
            <a:xfrm>
              <a:off x="6774538" y="922952"/>
              <a:ext cx="1745679" cy="2350766"/>
              <a:chOff x="6774538" y="922952"/>
              <a:chExt cx="1745679" cy="2350766"/>
            </a:xfrm>
          </p:grpSpPr>
          <p:pic>
            <p:nvPicPr>
              <p:cNvPr id="10" name="Picture 9" descr="Pinch.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74538" y="922952"/>
                <a:ext cx="1745679" cy="1745679"/>
              </a:xfrm>
              <a:prstGeom prst="rect">
                <a:avLst/>
              </a:prstGeom>
            </p:spPr>
          </p:pic>
          <p:sp>
            <p:nvSpPr>
              <p:cNvPr id="22" name="Text Placeholder 2"/>
              <p:cNvSpPr txBox="1">
                <a:spLocks/>
              </p:cNvSpPr>
              <p:nvPr/>
            </p:nvSpPr>
            <p:spPr>
              <a:xfrm>
                <a:off x="7368558"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Pinch</a:t>
                </a:r>
                <a:endParaRPr lang="en-US" sz="2000" dirty="0">
                  <a:solidFill>
                    <a:schemeClr val="bg1"/>
                  </a:solidFill>
                </a:endParaRPr>
              </a:p>
            </p:txBody>
          </p:sp>
        </p:grpSp>
        <p:grpSp>
          <p:nvGrpSpPr>
            <p:cNvPr id="32" name="Group 31"/>
            <p:cNvGrpSpPr/>
            <p:nvPr/>
          </p:nvGrpSpPr>
          <p:grpSpPr>
            <a:xfrm>
              <a:off x="9006861" y="830631"/>
              <a:ext cx="1942525" cy="2493037"/>
              <a:chOff x="9006861" y="830631"/>
              <a:chExt cx="1942525" cy="2493037"/>
            </a:xfrm>
          </p:grpSpPr>
          <p:pic>
            <p:nvPicPr>
              <p:cNvPr id="12" name="Picture 11" descr="3x_Swipe_Lef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06861" y="830631"/>
                <a:ext cx="1930321" cy="1930321"/>
              </a:xfrm>
              <a:prstGeom prst="rect">
                <a:avLst/>
              </a:prstGeom>
            </p:spPr>
          </p:pic>
          <p:sp>
            <p:nvSpPr>
              <p:cNvPr id="23" name="Text Placeholder 2"/>
              <p:cNvSpPr txBox="1">
                <a:spLocks/>
              </p:cNvSpPr>
              <p:nvPr/>
            </p:nvSpPr>
            <p:spPr>
              <a:xfrm>
                <a:off x="9375344" y="2771375"/>
                <a:ext cx="1574042"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Multi Finger</a:t>
                </a:r>
                <a:endParaRPr lang="en-US" sz="2000" dirty="0">
                  <a:solidFill>
                    <a:schemeClr val="bg1"/>
                  </a:solidFill>
                </a:endParaRPr>
              </a:p>
            </p:txBody>
          </p:sp>
        </p:grpSp>
      </p:grpSp>
      <p:grpSp>
        <p:nvGrpSpPr>
          <p:cNvPr id="37" name="Group 36"/>
          <p:cNvGrpSpPr/>
          <p:nvPr/>
        </p:nvGrpSpPr>
        <p:grpSpPr>
          <a:xfrm>
            <a:off x="2995548" y="3675999"/>
            <a:ext cx="6224568" cy="2445112"/>
            <a:chOff x="2405120" y="3675999"/>
            <a:chExt cx="6224568" cy="2445112"/>
          </a:xfrm>
        </p:grpSpPr>
        <p:grpSp>
          <p:nvGrpSpPr>
            <p:cNvPr id="33" name="Group 32"/>
            <p:cNvGrpSpPr/>
            <p:nvPr/>
          </p:nvGrpSpPr>
          <p:grpSpPr>
            <a:xfrm>
              <a:off x="2405120" y="3675999"/>
              <a:ext cx="1745679" cy="2416396"/>
              <a:chOff x="2405120" y="3675999"/>
              <a:chExt cx="1745679" cy="2416396"/>
            </a:xfrm>
          </p:grpSpPr>
          <p:pic>
            <p:nvPicPr>
              <p:cNvPr id="17" name="Picture 16" descr="TextEntry.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05120" y="3675999"/>
                <a:ext cx="1745679" cy="1745679"/>
              </a:xfrm>
              <a:prstGeom prst="rect">
                <a:avLst/>
              </a:prstGeom>
            </p:spPr>
          </p:pic>
          <p:sp>
            <p:nvSpPr>
              <p:cNvPr id="24" name="Text Placeholder 2"/>
              <p:cNvSpPr txBox="1">
                <a:spLocks/>
              </p:cNvSpPr>
              <p:nvPr/>
            </p:nvSpPr>
            <p:spPr>
              <a:xfrm>
                <a:off x="2690404"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Text Entry</a:t>
                </a:r>
                <a:endParaRPr lang="en-US" sz="2000" dirty="0">
                  <a:solidFill>
                    <a:schemeClr val="bg1"/>
                  </a:solidFill>
                </a:endParaRPr>
              </a:p>
            </p:txBody>
          </p:sp>
        </p:grpSp>
        <p:grpSp>
          <p:nvGrpSpPr>
            <p:cNvPr id="34" name="Group 33"/>
            <p:cNvGrpSpPr/>
            <p:nvPr/>
          </p:nvGrpSpPr>
          <p:grpSpPr>
            <a:xfrm>
              <a:off x="4696486" y="3707551"/>
              <a:ext cx="1832448" cy="2384844"/>
              <a:chOff x="4696486" y="3707551"/>
              <a:chExt cx="1832448" cy="2384844"/>
            </a:xfrm>
          </p:grpSpPr>
          <p:pic>
            <p:nvPicPr>
              <p:cNvPr id="14" name="Picture 13" descr="BumpL.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96486" y="3707551"/>
                <a:ext cx="1745679" cy="1745679"/>
              </a:xfrm>
              <a:prstGeom prst="rect">
                <a:avLst/>
              </a:prstGeom>
            </p:spPr>
          </p:pic>
          <p:sp>
            <p:nvSpPr>
              <p:cNvPr id="25" name="Text Placeholder 2"/>
              <p:cNvSpPr txBox="1">
                <a:spLocks/>
              </p:cNvSpPr>
              <p:nvPr/>
            </p:nvSpPr>
            <p:spPr>
              <a:xfrm>
                <a:off x="5072677"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Rotation</a:t>
                </a:r>
                <a:endParaRPr lang="en-US" sz="2000" dirty="0">
                  <a:solidFill>
                    <a:schemeClr val="bg1"/>
                  </a:solidFill>
                </a:endParaRPr>
              </a:p>
            </p:txBody>
          </p:sp>
        </p:grpSp>
        <p:grpSp>
          <p:nvGrpSpPr>
            <p:cNvPr id="35" name="Group 34"/>
            <p:cNvGrpSpPr/>
            <p:nvPr/>
          </p:nvGrpSpPr>
          <p:grpSpPr>
            <a:xfrm>
              <a:off x="7173431" y="3857431"/>
              <a:ext cx="1456257" cy="2263680"/>
              <a:chOff x="7173431" y="3857431"/>
              <a:chExt cx="1456257" cy="2263680"/>
            </a:xfrm>
          </p:grpSpPr>
          <p:pic>
            <p:nvPicPr>
              <p:cNvPr id="26" name="Picture 25" descr="Glob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58126" y="3857431"/>
                <a:ext cx="1283903" cy="1412037"/>
              </a:xfrm>
              <a:prstGeom prst="rect">
                <a:avLst/>
              </a:prstGeom>
            </p:spPr>
          </p:pic>
          <p:sp>
            <p:nvSpPr>
              <p:cNvPr id="27" name="Text Placeholder 2"/>
              <p:cNvSpPr txBox="1">
                <a:spLocks/>
              </p:cNvSpPr>
              <p:nvPr/>
            </p:nvSpPr>
            <p:spPr>
              <a:xfrm>
                <a:off x="7173431" y="5568818"/>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GPS</a:t>
                </a:r>
                <a:endParaRPr lang="en-US" sz="2000" dirty="0">
                  <a:solidFill>
                    <a:schemeClr val="bg1"/>
                  </a:solidFill>
                </a:endParaRPr>
              </a:p>
            </p:txBody>
          </p:sp>
        </p:grpSp>
      </p:grpSp>
    </p:spTree>
    <p:extLst>
      <p:ext uri="{BB962C8B-B14F-4D97-AF65-F5344CB8AC3E}">
        <p14:creationId xmlns:p14="http://schemas.microsoft.com/office/powerpoint/2010/main" val="158357104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a:t>
            </a:r>
            <a:r>
              <a:rPr lang="en-US" dirty="0" err="1" smtClean="0"/>
              <a:t>Xamarin.UITest</a:t>
            </a:r>
            <a:endParaRPr lang="en-US" dirty="0"/>
          </a:p>
        </p:txBody>
      </p:sp>
      <p:pic>
        <p:nvPicPr>
          <p:cNvPr id="97" name="pasted-image.png"/>
          <p:cNvPicPr/>
          <p:nvPr/>
        </p:nvPicPr>
        <p:blipFill>
          <a:blip r:embed="rId3">
            <a:extLst/>
          </a:blip>
          <a:stretch>
            <a:fillRect/>
          </a:stretch>
        </p:blipFill>
        <p:spPr>
          <a:xfrm>
            <a:off x="863349" y="1837395"/>
            <a:ext cx="5989751" cy="4238900"/>
          </a:xfrm>
          <a:prstGeom prst="rect">
            <a:avLst/>
          </a:prstGeom>
          <a:ln w="12700">
            <a:miter lim="400000"/>
          </a:ln>
        </p:spPr>
      </p:pic>
      <p:sp>
        <p:nvSpPr>
          <p:cNvPr id="6" name="Text Placeholder 7"/>
          <p:cNvSpPr txBox="1">
            <a:spLocks/>
          </p:cNvSpPr>
          <p:nvPr/>
        </p:nvSpPr>
        <p:spPr>
          <a:xfrm>
            <a:off x="7193920" y="2026716"/>
            <a:ext cx="3975587" cy="3503069"/>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1900" dirty="0"/>
              <a:t>Create Automated User Interface tests all in C#</a:t>
            </a:r>
          </a:p>
          <a:p>
            <a:pPr marL="0" indent="0">
              <a:lnSpc>
                <a:spcPct val="50000"/>
              </a:lnSpc>
              <a:buNone/>
            </a:pPr>
            <a:endParaRPr lang="en-US" sz="1900" dirty="0"/>
          </a:p>
          <a:p>
            <a:pPr marL="0" indent="0">
              <a:buNone/>
            </a:pPr>
            <a:r>
              <a:rPr lang="en-US" sz="1900" dirty="0"/>
              <a:t>Upload to the Test Cloud or run against a Device or Simulator</a:t>
            </a:r>
          </a:p>
          <a:p>
            <a:pPr marL="0" indent="0">
              <a:lnSpc>
                <a:spcPct val="50000"/>
              </a:lnSpc>
              <a:buNone/>
            </a:pPr>
            <a:endParaRPr lang="en-US" sz="1900" dirty="0"/>
          </a:p>
          <a:p>
            <a:pPr marL="0" indent="0">
              <a:buNone/>
            </a:pPr>
            <a:r>
              <a:rPr lang="en-US" sz="1900" dirty="0"/>
              <a:t>Run directly from Visual Studio or Xamarin Studio</a:t>
            </a:r>
          </a:p>
          <a:p>
            <a:pPr marL="0" indent="0">
              <a:lnSpc>
                <a:spcPct val="50000"/>
              </a:lnSpc>
              <a:buNone/>
            </a:pPr>
            <a:endParaRPr lang="en-US" sz="1900" dirty="0"/>
          </a:p>
          <a:p>
            <a:pPr marL="0" indent="0">
              <a:buNone/>
            </a:pPr>
            <a:r>
              <a:rPr lang="en-US" sz="1900" dirty="0" smtClean="0"/>
              <a:t>Freely available for testing on </a:t>
            </a:r>
            <a:r>
              <a:rPr lang="en-US" sz="1900" dirty="0"/>
              <a:t>a Simulator*</a:t>
            </a:r>
          </a:p>
          <a:p>
            <a:pPr marL="0" indent="0">
              <a:lnSpc>
                <a:spcPct val="50000"/>
              </a:lnSpc>
              <a:buNone/>
            </a:pPr>
            <a:endParaRPr lang="en-US" sz="1900" dirty="0"/>
          </a:p>
          <a:p>
            <a:pPr marL="0" indent="0">
              <a:buNone/>
            </a:pPr>
            <a:r>
              <a:rPr lang="en-US" sz="1900" dirty="0"/>
              <a:t>Works on </a:t>
            </a:r>
            <a:r>
              <a:rPr lang="en-US" sz="1900" b="1" dirty="0"/>
              <a:t>ANY</a:t>
            </a:r>
            <a:r>
              <a:rPr lang="en-US" sz="1900" dirty="0"/>
              <a:t> app: Native, Hybrid, or Xamarin</a:t>
            </a:r>
          </a:p>
        </p:txBody>
      </p:sp>
    </p:spTree>
    <p:extLst>
      <p:ext uri="{BB962C8B-B14F-4D97-AF65-F5344CB8AC3E}">
        <p14:creationId xmlns:p14="http://schemas.microsoft.com/office/powerpoint/2010/main" val="139513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smtClean="0"/>
              <a:t>What is Native?</a:t>
            </a:r>
            <a:endParaRPr lang="en-US" sz="4705" dirty="0"/>
          </a:p>
        </p:txBody>
      </p:sp>
    </p:spTree>
    <p:extLst>
      <p:ext uri="{BB962C8B-B14F-4D97-AF65-F5344CB8AC3E}">
        <p14:creationId xmlns:p14="http://schemas.microsoft.com/office/powerpoint/2010/main" val="1793039021"/>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Recorder for Visual Studio</a:t>
            </a:r>
            <a:endParaRPr lang="en-US" dirty="0"/>
          </a:p>
        </p:txBody>
      </p:sp>
      <p:pic>
        <p:nvPicPr>
          <p:cNvPr id="3" name="Picture 2"/>
          <p:cNvPicPr>
            <a:picLocks noChangeAspect="1"/>
          </p:cNvPicPr>
          <p:nvPr/>
        </p:nvPicPr>
        <p:blipFill>
          <a:blip r:embed="rId2"/>
          <a:stretch>
            <a:fillRect/>
          </a:stretch>
        </p:blipFill>
        <p:spPr>
          <a:xfrm>
            <a:off x="5791813" y="1193292"/>
            <a:ext cx="6762288" cy="5306786"/>
          </a:xfrm>
          <a:prstGeom prst="rect">
            <a:avLst/>
          </a:prstGeom>
        </p:spPr>
      </p:pic>
      <p:sp>
        <p:nvSpPr>
          <p:cNvPr id="4" name="TextBox 3"/>
          <p:cNvSpPr txBox="1"/>
          <p:nvPr/>
        </p:nvSpPr>
        <p:spPr>
          <a:xfrm>
            <a:off x="305413" y="1650492"/>
            <a:ext cx="5486400" cy="3785652"/>
          </a:xfrm>
          <a:prstGeom prst="rect">
            <a:avLst/>
          </a:prstGeom>
          <a:noFill/>
        </p:spPr>
        <p:txBody>
          <a:bodyPr wrap="square" rtlCol="0">
            <a:spAutoFit/>
          </a:bodyPr>
          <a:lstStyle/>
          <a:p>
            <a:pPr marL="342900" indent="-342900">
              <a:buFont typeface="Arial" charset="0"/>
              <a:buChar char="•"/>
            </a:pPr>
            <a:r>
              <a:rPr lang="en-US" sz="4000" dirty="0">
                <a:latin typeface="Segoe UI" charset="0"/>
                <a:ea typeface="Segoe UI" charset="0"/>
                <a:cs typeface="Segoe UI" charset="0"/>
              </a:rPr>
              <a:t>Record </a:t>
            </a:r>
            <a:r>
              <a:rPr lang="en-US" sz="4000" dirty="0" err="1">
                <a:latin typeface="Segoe UI" charset="0"/>
                <a:ea typeface="Segoe UI" charset="0"/>
                <a:cs typeface="Segoe UI" charset="0"/>
              </a:rPr>
              <a:t>UITests</a:t>
            </a:r>
            <a:r>
              <a:rPr lang="en-US" sz="4000" dirty="0">
                <a:latin typeface="Segoe UI" charset="0"/>
                <a:ea typeface="Segoe UI" charset="0"/>
                <a:cs typeface="Segoe UI" charset="0"/>
              </a:rPr>
              <a:t> from Visual Studio</a:t>
            </a:r>
          </a:p>
          <a:p>
            <a:pPr marL="342900" indent="-342900">
              <a:buFont typeface="Arial" charset="0"/>
              <a:buChar char="•"/>
            </a:pPr>
            <a:r>
              <a:rPr lang="en-US" sz="4000" dirty="0">
                <a:latin typeface="Segoe UI" charset="0"/>
                <a:ea typeface="Segoe UI" charset="0"/>
                <a:cs typeface="Segoe UI" charset="0"/>
              </a:rPr>
              <a:t>Replay or ship to Test Cloud</a:t>
            </a:r>
          </a:p>
          <a:p>
            <a:pPr marL="342900" indent="-342900">
              <a:buFont typeface="Arial" charset="0"/>
              <a:buChar char="•"/>
            </a:pPr>
            <a:r>
              <a:rPr lang="en-US" sz="4000" dirty="0">
                <a:latin typeface="Segoe UI" charset="0"/>
                <a:ea typeface="Segoe UI" charset="0"/>
                <a:cs typeface="Segoe UI" charset="0"/>
              </a:rPr>
              <a:t>Use Touch Screen on Android Emulator</a:t>
            </a:r>
          </a:p>
        </p:txBody>
      </p:sp>
    </p:spTree>
    <p:extLst>
      <p:ext uri="{BB962C8B-B14F-4D97-AF65-F5344CB8AC3E}">
        <p14:creationId xmlns:p14="http://schemas.microsoft.com/office/powerpoint/2010/main" val="22839388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Recorder for Mac</a:t>
            </a:r>
            <a:endParaRPr lang="en-US" dirty="0"/>
          </a:p>
        </p:txBody>
      </p:sp>
      <p:sp>
        <p:nvSpPr>
          <p:cNvPr id="4" name="TextBox 3"/>
          <p:cNvSpPr txBox="1"/>
          <p:nvPr/>
        </p:nvSpPr>
        <p:spPr>
          <a:xfrm>
            <a:off x="305412" y="1503046"/>
            <a:ext cx="11619667" cy="1323439"/>
          </a:xfrm>
          <a:prstGeom prst="rect">
            <a:avLst/>
          </a:prstGeom>
          <a:noFill/>
        </p:spPr>
        <p:txBody>
          <a:bodyPr wrap="square" rtlCol="0">
            <a:spAutoFit/>
          </a:bodyPr>
          <a:lstStyle/>
          <a:p>
            <a:pPr marL="342900" indent="-342900">
              <a:buFont typeface="Arial" charset="0"/>
              <a:buChar char="•"/>
            </a:pPr>
            <a:r>
              <a:rPr lang="en-US" sz="4000" dirty="0">
                <a:latin typeface="Segoe UI" charset="0"/>
                <a:ea typeface="Segoe UI" charset="0"/>
                <a:cs typeface="Segoe UI" charset="0"/>
              </a:rPr>
              <a:t>Record </a:t>
            </a:r>
            <a:r>
              <a:rPr lang="en-US" sz="4000" dirty="0" err="1">
                <a:latin typeface="Segoe UI" charset="0"/>
                <a:ea typeface="Segoe UI" charset="0"/>
                <a:cs typeface="Segoe UI" charset="0"/>
              </a:rPr>
              <a:t>UITests</a:t>
            </a:r>
            <a:r>
              <a:rPr lang="en-US" sz="4000" dirty="0">
                <a:latin typeface="Segoe UI" charset="0"/>
                <a:ea typeface="Segoe UI" charset="0"/>
                <a:cs typeface="Segoe UI" charset="0"/>
              </a:rPr>
              <a:t> </a:t>
            </a:r>
            <a:r>
              <a:rPr lang="en-US" sz="4000" dirty="0" smtClean="0">
                <a:latin typeface="Segoe UI" charset="0"/>
                <a:ea typeface="Segoe UI" charset="0"/>
                <a:cs typeface="Segoe UI" charset="0"/>
              </a:rPr>
              <a:t>for iOS and Android apps</a:t>
            </a:r>
            <a:endParaRPr lang="en-US" sz="4000" dirty="0">
              <a:latin typeface="Segoe UI" charset="0"/>
              <a:ea typeface="Segoe UI" charset="0"/>
              <a:cs typeface="Segoe UI" charset="0"/>
            </a:endParaRPr>
          </a:p>
          <a:p>
            <a:pPr marL="342900" indent="-342900">
              <a:buFont typeface="Arial" charset="0"/>
              <a:buChar char="•"/>
            </a:pPr>
            <a:r>
              <a:rPr lang="en-US" sz="4000" dirty="0">
                <a:latin typeface="Segoe UI" charset="0"/>
                <a:ea typeface="Segoe UI" charset="0"/>
                <a:cs typeface="Segoe UI" charset="0"/>
              </a:rPr>
              <a:t>Replay or ship to Test </a:t>
            </a:r>
            <a:r>
              <a:rPr lang="en-US" sz="4000" dirty="0" smtClean="0">
                <a:latin typeface="Segoe UI" charset="0"/>
                <a:ea typeface="Segoe UI" charset="0"/>
                <a:cs typeface="Segoe UI" charset="0"/>
              </a:rPr>
              <a:t>Cloud</a:t>
            </a:r>
            <a:endParaRPr lang="en-US" sz="4000" dirty="0">
              <a:latin typeface="Segoe UI" charset="0"/>
              <a:ea typeface="Segoe UI" charset="0"/>
              <a:cs typeface="Segoe UI" charset="0"/>
            </a:endParaRPr>
          </a:p>
        </p:txBody>
      </p:sp>
      <p:pic>
        <p:nvPicPr>
          <p:cNvPr id="5" name="Picture 4"/>
          <p:cNvPicPr>
            <a:picLocks noChangeAspect="1"/>
          </p:cNvPicPr>
          <p:nvPr/>
        </p:nvPicPr>
        <p:blipFill>
          <a:blip r:embed="rId2"/>
          <a:stretch>
            <a:fillRect/>
          </a:stretch>
        </p:blipFill>
        <p:spPr>
          <a:xfrm>
            <a:off x="305412" y="3007005"/>
            <a:ext cx="12192000" cy="6558987"/>
          </a:xfrm>
          <a:prstGeom prst="rect">
            <a:avLst/>
          </a:prstGeom>
        </p:spPr>
      </p:pic>
    </p:spTree>
    <p:extLst>
      <p:ext uri="{BB962C8B-B14F-4D97-AF65-F5344CB8AC3E}">
        <p14:creationId xmlns:p14="http://schemas.microsoft.com/office/powerpoint/2010/main" val="23960452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24004" y="2194656"/>
            <a:ext cx="8143992" cy="5483792"/>
          </a:xfrm>
          <a:prstGeom prst="rect">
            <a:avLst/>
          </a:prstGeom>
        </p:spPr>
      </p:pic>
      <p:pic>
        <p:nvPicPr>
          <p:cNvPr id="9" name="Picture 8" descr="TestCloud_logo.pd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09926" y="691051"/>
            <a:ext cx="5972148" cy="824838"/>
          </a:xfrm>
          <a:prstGeom prst="rect">
            <a:avLst/>
          </a:prstGeom>
        </p:spPr>
      </p:pic>
      <p:sp>
        <p:nvSpPr>
          <p:cNvPr id="10" name="Title 1"/>
          <p:cNvSpPr txBox="1">
            <a:spLocks/>
          </p:cNvSpPr>
          <p:nvPr/>
        </p:nvSpPr>
        <p:spPr>
          <a:xfrm>
            <a:off x="4243072" y="1570953"/>
            <a:ext cx="3705856" cy="518071"/>
          </a:xfrm>
          <a:prstGeom prst="rect">
            <a:avLst/>
          </a:prstGeom>
        </p:spPr>
        <p:txBody>
          <a:bodyPr vert="horz" wrap="square" lIns="143428" tIns="89642" rIns="143428" bIns="89642" rtlCol="0" anchor="t">
            <a:normAutofit lnSpcReduction="10000"/>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549" spc="0" dirty="0" err="1">
                <a:solidFill>
                  <a:schemeClr val="tx1"/>
                </a:solidFill>
              </a:rPr>
              <a:t>xamarin.com</a:t>
            </a:r>
            <a:r>
              <a:rPr lang="en-US" sz="2549" spc="0" dirty="0">
                <a:solidFill>
                  <a:schemeClr val="tx1"/>
                </a:solidFill>
              </a:rPr>
              <a:t>/testcloud</a:t>
            </a:r>
          </a:p>
        </p:txBody>
      </p:sp>
      <p:pic>
        <p:nvPicPr>
          <p:cNvPr id="3" name="Picture 2" descr="Xamarin Test Cloud.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86346" y="110607"/>
            <a:ext cx="7219308" cy="1744666"/>
          </a:xfrm>
          <a:prstGeom prst="rect">
            <a:avLst/>
          </a:prstGeom>
        </p:spPr>
      </p:pic>
    </p:spTree>
    <p:extLst>
      <p:ext uri="{BB962C8B-B14F-4D97-AF65-F5344CB8AC3E}">
        <p14:creationId xmlns:p14="http://schemas.microsoft.com/office/powerpoint/2010/main" val="1974806403"/>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02899" y="1785878"/>
            <a:ext cx="5803561" cy="5919248"/>
          </a:xfrm>
          <a:prstGeom prst="rect">
            <a:avLst/>
          </a:prstGeom>
        </p:spPr>
      </p:pic>
      <p:sp>
        <p:nvSpPr>
          <p:cNvPr id="4" name="Title 3"/>
          <p:cNvSpPr>
            <a:spLocks noGrp="1"/>
          </p:cNvSpPr>
          <p:nvPr>
            <p:ph type="title"/>
          </p:nvPr>
        </p:nvSpPr>
        <p:spPr/>
        <p:txBody>
          <a:bodyPr/>
          <a:lstStyle/>
          <a:p>
            <a:pPr algn="ctr"/>
            <a:r>
              <a:rPr lang="en-US" dirty="0" smtClean="0"/>
              <a:t>Build</a:t>
            </a:r>
            <a:endParaRPr lang="en-US" dirty="0"/>
          </a:p>
        </p:txBody>
      </p:sp>
      <p:sp>
        <p:nvSpPr>
          <p:cNvPr id="12" name="Rectangle 11"/>
          <p:cNvSpPr/>
          <p:nvPr/>
        </p:nvSpPr>
        <p:spPr bwMode="auto">
          <a:xfrm>
            <a:off x="-571500" y="5372100"/>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5412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Visual Studio Team Services - Build</a:t>
            </a:r>
            <a:endParaRPr lang="en-US" dirty="0"/>
          </a:p>
        </p:txBody>
      </p:sp>
      <p:pic>
        <p:nvPicPr>
          <p:cNvPr id="4" name="Picture 3"/>
          <p:cNvPicPr>
            <a:picLocks noChangeAspect="1"/>
          </p:cNvPicPr>
          <p:nvPr/>
        </p:nvPicPr>
        <p:blipFill>
          <a:blip r:embed="rId2"/>
          <a:stretch>
            <a:fillRect/>
          </a:stretch>
        </p:blipFill>
        <p:spPr>
          <a:xfrm>
            <a:off x="2" y="1189176"/>
            <a:ext cx="12192000" cy="5937084"/>
          </a:xfrm>
          <a:prstGeom prst="rect">
            <a:avLst/>
          </a:prstGeom>
        </p:spPr>
      </p:pic>
    </p:spTree>
    <p:extLst>
      <p:ext uri="{BB962C8B-B14F-4D97-AF65-F5344CB8AC3E}">
        <p14:creationId xmlns:p14="http://schemas.microsoft.com/office/powerpoint/2010/main" val="2144690445"/>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Visual Studio Team Services - Release</a:t>
            </a:r>
            <a:endParaRPr lang="en-US" dirty="0"/>
          </a:p>
        </p:txBody>
      </p:sp>
      <p:pic>
        <p:nvPicPr>
          <p:cNvPr id="5" name="Picture 4"/>
          <p:cNvPicPr>
            <a:picLocks noChangeAspect="1"/>
          </p:cNvPicPr>
          <p:nvPr/>
        </p:nvPicPr>
        <p:blipFill>
          <a:blip r:embed="rId2"/>
          <a:stretch>
            <a:fillRect/>
          </a:stretch>
        </p:blipFill>
        <p:spPr>
          <a:xfrm>
            <a:off x="0" y="1189176"/>
            <a:ext cx="12192000" cy="5927462"/>
          </a:xfrm>
          <a:prstGeom prst="rect">
            <a:avLst/>
          </a:prstGeom>
        </p:spPr>
      </p:pic>
    </p:spTree>
    <p:extLst>
      <p:ext uri="{BB962C8B-B14F-4D97-AF65-F5344CB8AC3E}">
        <p14:creationId xmlns:p14="http://schemas.microsoft.com/office/powerpoint/2010/main" val="137729951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Distribute &amp; Monitor</a:t>
            </a:r>
            <a:endParaRPr lang="en-US" dirty="0"/>
          </a:p>
        </p:txBody>
      </p:sp>
      <p:sp>
        <p:nvSpPr>
          <p:cNvPr id="12" name="Rectangle 11"/>
          <p:cNvSpPr/>
          <p:nvPr/>
        </p:nvSpPr>
        <p:spPr bwMode="auto">
          <a:xfrm>
            <a:off x="-571500" y="5372100"/>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a:stretch>
            <a:fillRect/>
          </a:stretch>
        </p:blipFill>
        <p:spPr>
          <a:xfrm>
            <a:off x="5445583" y="1663974"/>
            <a:ext cx="6052643" cy="6163056"/>
          </a:xfrm>
          <a:prstGeom prst="rect">
            <a:avLst/>
          </a:prstGeom>
        </p:spPr>
      </p:pic>
      <p:pic>
        <p:nvPicPr>
          <p:cNvPr id="7" name="Picture 6"/>
          <p:cNvPicPr>
            <a:picLocks noChangeAspect="1"/>
          </p:cNvPicPr>
          <p:nvPr/>
        </p:nvPicPr>
        <p:blipFill>
          <a:blip r:embed="rId4"/>
          <a:stretch>
            <a:fillRect/>
          </a:stretch>
        </p:blipFill>
        <p:spPr>
          <a:xfrm>
            <a:off x="955040" y="1663974"/>
            <a:ext cx="6052643" cy="6163056"/>
          </a:xfrm>
          <a:prstGeom prst="rect">
            <a:avLst/>
          </a:prstGeom>
        </p:spPr>
      </p:pic>
    </p:spTree>
    <p:extLst>
      <p:ext uri="{BB962C8B-B14F-4D97-AF65-F5344CB8AC3E}">
        <p14:creationId xmlns:p14="http://schemas.microsoft.com/office/powerpoint/2010/main" val="1385437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err="1" smtClean="0"/>
              <a:t>HockeyApp</a:t>
            </a:r>
            <a:endParaRPr lang="en-US" dirty="0"/>
          </a:p>
        </p:txBody>
      </p:sp>
      <p:pic>
        <p:nvPicPr>
          <p:cNvPr id="4" name="Picture 3"/>
          <p:cNvPicPr>
            <a:picLocks noChangeAspect="1"/>
          </p:cNvPicPr>
          <p:nvPr/>
        </p:nvPicPr>
        <p:blipFill>
          <a:blip r:embed="rId2"/>
          <a:stretch>
            <a:fillRect/>
          </a:stretch>
        </p:blipFill>
        <p:spPr>
          <a:xfrm>
            <a:off x="0" y="1189176"/>
            <a:ext cx="12192000" cy="7658736"/>
          </a:xfrm>
          <a:prstGeom prst="rect">
            <a:avLst/>
          </a:prstGeom>
        </p:spPr>
      </p:pic>
    </p:spTree>
    <p:extLst>
      <p:ext uri="{BB962C8B-B14F-4D97-AF65-F5344CB8AC3E}">
        <p14:creationId xmlns:p14="http://schemas.microsoft.com/office/powerpoint/2010/main" val="49182725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Xamarin – Your Complete Mobile Solution</a:t>
            </a:r>
            <a:endParaRPr lang="en-US" dirty="0"/>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2092770" y="2993783"/>
            <a:ext cx="18288000" cy="228600"/>
          </a:xfrm>
          <a:prstGeom prst="rect">
            <a:avLst/>
          </a:prstGeom>
        </p:spPr>
      </p:pic>
      <p:pic>
        <p:nvPicPr>
          <p:cNvPr id="7" name="Picture 6"/>
          <p:cNvPicPr>
            <a:picLocks noChangeAspect="1"/>
          </p:cNvPicPr>
          <p:nvPr/>
        </p:nvPicPr>
        <p:blipFill>
          <a:blip r:embed="rId4"/>
          <a:stretch>
            <a:fillRect/>
          </a:stretch>
        </p:blipFill>
        <p:spPr>
          <a:xfrm>
            <a:off x="2295724" y="2316774"/>
            <a:ext cx="2588247" cy="2635462"/>
          </a:xfrm>
          <a:prstGeom prst="rect">
            <a:avLst/>
          </a:prstGeom>
        </p:spPr>
      </p:pic>
      <p:pic>
        <p:nvPicPr>
          <p:cNvPr id="8" name="Picture 7"/>
          <p:cNvPicPr>
            <a:picLocks noChangeAspect="1"/>
          </p:cNvPicPr>
          <p:nvPr/>
        </p:nvPicPr>
        <p:blipFill>
          <a:blip r:embed="rId5"/>
          <a:stretch>
            <a:fillRect/>
          </a:stretch>
        </p:blipFill>
        <p:spPr>
          <a:xfrm>
            <a:off x="4808387" y="2316774"/>
            <a:ext cx="2583954" cy="2635462"/>
          </a:xfrm>
          <a:prstGeom prst="rect">
            <a:avLst/>
          </a:prstGeom>
        </p:spPr>
      </p:pic>
      <p:pic>
        <p:nvPicPr>
          <p:cNvPr id="9" name="Picture 8"/>
          <p:cNvPicPr>
            <a:picLocks noChangeAspect="1"/>
          </p:cNvPicPr>
          <p:nvPr/>
        </p:nvPicPr>
        <p:blipFill>
          <a:blip r:embed="rId6"/>
          <a:stretch>
            <a:fillRect/>
          </a:stretch>
        </p:blipFill>
        <p:spPr>
          <a:xfrm>
            <a:off x="-216939" y="2316774"/>
            <a:ext cx="2588247" cy="2635462"/>
          </a:xfrm>
          <a:prstGeom prst="rect">
            <a:avLst/>
          </a:prstGeom>
        </p:spPr>
      </p:pic>
      <p:pic>
        <p:nvPicPr>
          <p:cNvPr id="10" name="Picture 9"/>
          <p:cNvPicPr>
            <a:picLocks noChangeAspect="1"/>
          </p:cNvPicPr>
          <p:nvPr/>
        </p:nvPicPr>
        <p:blipFill>
          <a:blip r:embed="rId7"/>
          <a:stretch>
            <a:fillRect/>
          </a:stretch>
        </p:blipFill>
        <p:spPr>
          <a:xfrm>
            <a:off x="9829422" y="2316774"/>
            <a:ext cx="2588247" cy="2635462"/>
          </a:xfrm>
          <a:prstGeom prst="rect">
            <a:avLst/>
          </a:prstGeom>
        </p:spPr>
      </p:pic>
      <p:pic>
        <p:nvPicPr>
          <p:cNvPr id="11" name="Picture 10"/>
          <p:cNvPicPr>
            <a:picLocks noChangeAspect="1"/>
          </p:cNvPicPr>
          <p:nvPr/>
        </p:nvPicPr>
        <p:blipFill>
          <a:blip r:embed="rId8"/>
          <a:stretch>
            <a:fillRect/>
          </a:stretch>
        </p:blipFill>
        <p:spPr>
          <a:xfrm>
            <a:off x="7316758" y="2316774"/>
            <a:ext cx="2588247" cy="2635462"/>
          </a:xfrm>
          <a:prstGeom prst="rect">
            <a:avLst/>
          </a:prstGeom>
        </p:spPr>
      </p:pic>
      <p:sp>
        <p:nvSpPr>
          <p:cNvPr id="12" name="Rectangle 11"/>
          <p:cNvSpPr/>
          <p:nvPr/>
        </p:nvSpPr>
        <p:spPr bwMode="auto">
          <a:xfrm>
            <a:off x="-609600" y="3899392"/>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79330" y="4226968"/>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Develop</a:t>
            </a:r>
          </a:p>
        </p:txBody>
      </p:sp>
      <p:sp>
        <p:nvSpPr>
          <p:cNvPr id="14" name="TextBox 13"/>
          <p:cNvSpPr txBox="1"/>
          <p:nvPr/>
        </p:nvSpPr>
        <p:spPr>
          <a:xfrm>
            <a:off x="2591993" y="429749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Test</a:t>
            </a:r>
          </a:p>
        </p:txBody>
      </p:sp>
      <p:sp>
        <p:nvSpPr>
          <p:cNvPr id="15" name="TextBox 14"/>
          <p:cNvSpPr txBox="1"/>
          <p:nvPr/>
        </p:nvSpPr>
        <p:spPr>
          <a:xfrm>
            <a:off x="5100962" y="429749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Build</a:t>
            </a:r>
          </a:p>
        </p:txBody>
      </p:sp>
      <p:sp>
        <p:nvSpPr>
          <p:cNvPr id="16" name="TextBox 15"/>
          <p:cNvSpPr txBox="1"/>
          <p:nvPr/>
        </p:nvSpPr>
        <p:spPr>
          <a:xfrm>
            <a:off x="7617217" y="432437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Distribute</a:t>
            </a:r>
          </a:p>
        </p:txBody>
      </p:sp>
      <p:sp>
        <p:nvSpPr>
          <p:cNvPr id="17" name="TextBox 16"/>
          <p:cNvSpPr txBox="1"/>
          <p:nvPr/>
        </p:nvSpPr>
        <p:spPr>
          <a:xfrm>
            <a:off x="10129881" y="4297492"/>
            <a:ext cx="198732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Monitor</a:t>
            </a:r>
          </a:p>
        </p:txBody>
      </p:sp>
    </p:spTree>
    <p:extLst>
      <p:ext uri="{BB962C8B-B14F-4D97-AF65-F5344CB8AC3E}">
        <p14:creationId xmlns:p14="http://schemas.microsoft.com/office/powerpoint/2010/main" val="1457122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65287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7715" y="249088"/>
            <a:ext cx="6359824" cy="6359824"/>
          </a:xfrm>
          <a:prstGeom prst="rect">
            <a:avLst/>
          </a:prstGeom>
        </p:spPr>
      </p:pic>
      <p:sp>
        <p:nvSpPr>
          <p:cNvPr id="3" name="Title 1"/>
          <p:cNvSpPr txBox="1">
            <a:spLocks/>
          </p:cNvSpPr>
          <p:nvPr/>
        </p:nvSpPr>
        <p:spPr>
          <a:xfrm>
            <a:off x="6606155" y="3036781"/>
            <a:ext cx="4884142" cy="784438"/>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solidFill>
                  <a:srgbClr val="FFFFFF"/>
                </a:solidFill>
              </a:rPr>
              <a:t>Get Started Today</a:t>
            </a:r>
          </a:p>
          <a:p>
            <a:r>
              <a:rPr err="1">
                <a:solidFill>
                  <a:srgbClr val="FFFFFF"/>
                </a:solidFill>
              </a:rPr>
              <a:t>xamarin.com</a:t>
            </a:r>
            <a:endParaRPr>
              <a:solidFill>
                <a:srgbClr val="FFFFFF"/>
              </a:solidFill>
            </a:endParaRPr>
          </a:p>
        </p:txBody>
      </p:sp>
    </p:spTree>
    <p:extLst>
      <p:ext uri="{BB962C8B-B14F-4D97-AF65-F5344CB8AC3E}">
        <p14:creationId xmlns:p14="http://schemas.microsoft.com/office/powerpoint/2010/main" val="41022879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73454" y="1476901"/>
            <a:ext cx="4097582" cy="4104732"/>
          </a:xfrm>
          <a:prstGeom prst="rect">
            <a:avLst/>
          </a:prstGeom>
        </p:spPr>
      </p:pic>
      <p:pic>
        <p:nvPicPr>
          <p:cNvPr id="6" name="Picture 5"/>
          <p:cNvPicPr>
            <a:picLocks noChangeAspect="1"/>
          </p:cNvPicPr>
          <p:nvPr/>
        </p:nvPicPr>
        <p:blipFill>
          <a:blip r:embed="rId4"/>
          <a:stretch>
            <a:fillRect/>
          </a:stretch>
        </p:blipFill>
        <p:spPr>
          <a:xfrm>
            <a:off x="8044176" y="1476901"/>
            <a:ext cx="4104732" cy="4104732"/>
          </a:xfrm>
          <a:prstGeom prst="rect">
            <a:avLst/>
          </a:prstGeom>
        </p:spPr>
      </p:pic>
      <p:pic>
        <p:nvPicPr>
          <p:cNvPr id="7" name="Picture 6"/>
          <p:cNvPicPr>
            <a:picLocks noChangeAspect="1"/>
          </p:cNvPicPr>
          <p:nvPr/>
        </p:nvPicPr>
        <p:blipFill>
          <a:blip r:embed="rId5"/>
          <a:stretch>
            <a:fillRect/>
          </a:stretch>
        </p:blipFill>
        <p:spPr>
          <a:xfrm>
            <a:off x="4105240" y="1476901"/>
            <a:ext cx="4104732" cy="4104732"/>
          </a:xfrm>
          <a:prstGeom prst="rect">
            <a:avLst/>
          </a:prstGeom>
        </p:spPr>
      </p:pic>
      <p:grpSp>
        <p:nvGrpSpPr>
          <p:cNvPr id="10" name="Group 9"/>
          <p:cNvGrpSpPr/>
          <p:nvPr/>
        </p:nvGrpSpPr>
        <p:grpSpPr>
          <a:xfrm>
            <a:off x="587441" y="1664396"/>
            <a:ext cx="3672852" cy="3672852"/>
            <a:chOff x="508000" y="1625600"/>
            <a:chExt cx="3746500" cy="3746500"/>
          </a:xfrm>
        </p:grpSpPr>
        <p:sp>
          <p:nvSpPr>
            <p:cNvPr id="38" name="Oval 37"/>
            <p:cNvSpPr/>
            <p:nvPr/>
          </p:nvSpPr>
          <p:spPr bwMode="auto">
            <a:xfrm>
              <a:off x="508000" y="16256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b="1" kern="0" dirty="0">
                <a:gradFill>
                  <a:gsLst>
                    <a:gs pos="0">
                      <a:srgbClr val="FFFFFF"/>
                    </a:gs>
                    <a:gs pos="100000">
                      <a:srgbClr val="FFFFFF"/>
                    </a:gs>
                  </a:gsLst>
                  <a:lin ang="5400000" scaled="0"/>
                </a:gradFill>
                <a:ea typeface="Segoe UI" pitchFamily="34" charset="0"/>
                <a:cs typeface="Segoe UI" pitchFamily="34" charset="0"/>
                <a:sym typeface="Segoe UI"/>
              </a:endParaRPr>
            </a:p>
          </p:txBody>
        </p:sp>
        <p:pic>
          <p:nvPicPr>
            <p:cNvPr id="39" name="Picture 3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8836" y="2006600"/>
              <a:ext cx="3029347" cy="3029347"/>
            </a:xfrm>
            <a:prstGeom prst="rect">
              <a:avLst/>
            </a:prstGeom>
          </p:spPr>
        </p:pic>
      </p:grpSp>
      <p:grpSp>
        <p:nvGrpSpPr>
          <p:cNvPr id="11" name="Group 10"/>
          <p:cNvGrpSpPr/>
          <p:nvPr/>
        </p:nvGrpSpPr>
        <p:grpSpPr>
          <a:xfrm>
            <a:off x="4310093" y="1664396"/>
            <a:ext cx="3672852" cy="3672852"/>
            <a:chOff x="4305300" y="1651000"/>
            <a:chExt cx="3746500" cy="3746500"/>
          </a:xfrm>
        </p:grpSpPr>
        <p:sp>
          <p:nvSpPr>
            <p:cNvPr id="37" name="Oval 36"/>
            <p:cNvSpPr/>
            <p:nvPr/>
          </p:nvSpPr>
          <p:spPr bwMode="auto">
            <a:xfrm>
              <a:off x="4305300" y="1651000"/>
              <a:ext cx="3746500" cy="37465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b="1" kern="0" dirty="0">
                <a:gradFill>
                  <a:gsLst>
                    <a:gs pos="0">
                      <a:srgbClr val="FFFFFF"/>
                    </a:gs>
                    <a:gs pos="100000">
                      <a:srgbClr val="FFFFFF"/>
                    </a:gs>
                  </a:gsLst>
                  <a:lin ang="5400000" scaled="0"/>
                </a:gradFill>
                <a:ea typeface="Segoe UI" pitchFamily="34" charset="0"/>
                <a:cs typeface="Segoe UI" pitchFamily="34" charset="0"/>
                <a:sym typeface="Segoe UI"/>
              </a:endParaRPr>
            </a:p>
          </p:txBody>
        </p:sp>
        <p:pic>
          <p:nvPicPr>
            <p:cNvPr id="40" name="Picture 3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56136" y="2006600"/>
              <a:ext cx="3029347" cy="3029347"/>
            </a:xfrm>
            <a:prstGeom prst="rect">
              <a:avLst/>
            </a:prstGeom>
          </p:spPr>
        </p:pic>
      </p:grpSp>
      <p:grpSp>
        <p:nvGrpSpPr>
          <p:cNvPr id="42" name="Group 41"/>
          <p:cNvGrpSpPr/>
          <p:nvPr/>
        </p:nvGrpSpPr>
        <p:grpSpPr>
          <a:xfrm>
            <a:off x="7982110" y="1620820"/>
            <a:ext cx="3760004" cy="3760004"/>
            <a:chOff x="8013700" y="1536700"/>
            <a:chExt cx="3835400" cy="3835400"/>
          </a:xfrm>
        </p:grpSpPr>
        <p:sp>
          <p:nvSpPr>
            <p:cNvPr id="36" name="Oval 35"/>
            <p:cNvSpPr/>
            <p:nvPr/>
          </p:nvSpPr>
          <p:spPr bwMode="auto">
            <a:xfrm>
              <a:off x="8013700" y="1536700"/>
              <a:ext cx="3835400" cy="38354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b="1" kern="0" dirty="0">
                <a:gradFill>
                  <a:gsLst>
                    <a:gs pos="0">
                      <a:srgbClr val="FFFFFF"/>
                    </a:gs>
                    <a:gs pos="100000">
                      <a:srgbClr val="FFFFFF"/>
                    </a:gs>
                  </a:gsLst>
                  <a:lin ang="5400000" scaled="0"/>
                </a:gradFill>
                <a:ea typeface="Segoe UI" pitchFamily="34" charset="0"/>
                <a:cs typeface="Segoe UI" pitchFamily="34" charset="0"/>
                <a:sym typeface="Segoe UI"/>
              </a:endParaRPr>
            </a:p>
          </p:txBody>
        </p:sp>
        <p:pic>
          <p:nvPicPr>
            <p:cNvPr id="41" name="Picture 4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53436" y="2006600"/>
              <a:ext cx="3029347" cy="3029347"/>
            </a:xfrm>
            <a:prstGeom prst="rect">
              <a:avLst/>
            </a:prstGeom>
          </p:spPr>
        </p:pic>
      </p:grpSp>
    </p:spTree>
    <p:extLst>
      <p:ext uri="{BB962C8B-B14F-4D97-AF65-F5344CB8AC3E}">
        <p14:creationId xmlns:p14="http://schemas.microsoft.com/office/powerpoint/2010/main" val="1468337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2"/>
                                        </p:tgtEl>
                                      </p:cBhvr>
                                    </p:animEffect>
                                    <p:set>
                                      <p:cBhvr>
                                        <p:cTn id="17"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3498DB"/>
        </a:solidFill>
        <a:effectLst/>
      </p:bgPr>
    </p:bg>
    <p:spTree>
      <p:nvGrpSpPr>
        <p:cNvPr id="1" name=""/>
        <p:cNvGrpSpPr/>
        <p:nvPr/>
      </p:nvGrpSpPr>
      <p:grpSpPr>
        <a:xfrm>
          <a:off x="0" y="0"/>
          <a:ext cx="0" cy="0"/>
          <a:chOff x="0" y="0"/>
          <a:chExt cx="0" cy="0"/>
        </a:xfrm>
      </p:grpSpPr>
      <p:pic>
        <p:nvPicPr>
          <p:cNvPr id="2" name="Picture 1" descr="XamarinUniversity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0764" y="1361955"/>
            <a:ext cx="8030472" cy="1123830"/>
          </a:xfrm>
          <a:prstGeom prst="rect">
            <a:avLst/>
          </a:prstGeom>
        </p:spPr>
      </p:pic>
      <p:sp>
        <p:nvSpPr>
          <p:cNvPr id="7" name="Title 1"/>
          <p:cNvSpPr txBox="1">
            <a:spLocks/>
          </p:cNvSpPr>
          <p:nvPr/>
        </p:nvSpPr>
        <p:spPr>
          <a:xfrm>
            <a:off x="1165664" y="5595361"/>
            <a:ext cx="10010077" cy="599172"/>
          </a:xfrm>
          <a:prstGeom prst="rect">
            <a:avLst/>
          </a:prstGeom>
        </p:spPr>
        <p:txBody>
          <a:bodyPr vert="horz" wrap="square" lIns="143428" tIns="89642" rIns="143428" bIns="89642"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549" spc="0" dirty="0" smtClean="0">
                <a:solidFill>
                  <a:srgbClr val="FFFFFF"/>
                </a:solidFill>
              </a:rPr>
              <a:t>Free 30 </a:t>
            </a:r>
            <a:r>
              <a:rPr lang="en-US" sz="2549" spc="0" smtClean="0">
                <a:solidFill>
                  <a:srgbClr val="FFFFFF"/>
                </a:solidFill>
              </a:rPr>
              <a:t>Day Trial - </a:t>
            </a:r>
            <a:r>
              <a:rPr sz="2549" spc="0" smtClean="0">
                <a:solidFill>
                  <a:srgbClr val="FFFFFF"/>
                </a:solidFill>
              </a:rPr>
              <a:t>xamarin.com/university</a:t>
            </a:r>
            <a:endParaRPr sz="2549" spc="0" dirty="0">
              <a:solidFill>
                <a:srgbClr val="FFFFFF"/>
              </a:solidFill>
            </a:endParaRPr>
          </a:p>
        </p:txBody>
      </p:sp>
      <p:grpSp>
        <p:nvGrpSpPr>
          <p:cNvPr id="3" name="Group 2"/>
          <p:cNvGrpSpPr/>
          <p:nvPr/>
        </p:nvGrpSpPr>
        <p:grpSpPr>
          <a:xfrm>
            <a:off x="1072286" y="3204894"/>
            <a:ext cx="10047428" cy="1267251"/>
            <a:chOff x="846137" y="3881000"/>
            <a:chExt cx="10248900" cy="1292662"/>
          </a:xfrm>
        </p:grpSpPr>
        <p:sp>
          <p:nvSpPr>
            <p:cNvPr id="10" name="TextBox 2"/>
            <p:cNvSpPr txBox="1">
              <a:spLocks noChangeArrowheads="1"/>
            </p:cNvSpPr>
            <p:nvPr/>
          </p:nvSpPr>
          <p:spPr bwMode="auto">
            <a:xfrm>
              <a:off x="846137" y="3881000"/>
              <a:ext cx="2826455" cy="1292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2549" dirty="0">
                  <a:solidFill>
                    <a:srgbClr val="FFFFFF"/>
                  </a:solidFill>
                  <a:latin typeface="Segoe UI"/>
                  <a:cs typeface="Helvetica"/>
                </a:rPr>
                <a:t>Unrivaled Mobile Development Training</a:t>
              </a:r>
            </a:p>
          </p:txBody>
        </p:sp>
        <p:sp>
          <p:nvSpPr>
            <p:cNvPr id="11" name="Rectangle 4"/>
            <p:cNvSpPr>
              <a:spLocks noChangeArrowheads="1"/>
            </p:cNvSpPr>
            <p:nvPr/>
          </p:nvSpPr>
          <p:spPr bwMode="auto">
            <a:xfrm>
              <a:off x="3932237" y="3881000"/>
              <a:ext cx="7162800" cy="1292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n-US" sz="2549" dirty="0">
                  <a:solidFill>
                    <a:srgbClr val="FFFFFF"/>
                  </a:solidFill>
                  <a:latin typeface="Segoe UI Light"/>
                  <a:cs typeface="Helvetica Light"/>
                </a:rPr>
                <a:t>Live unlimited mobile development training from mobile experts, in your time-zone, on your schedule, and as often as you'd like.</a:t>
              </a:r>
            </a:p>
          </p:txBody>
        </p:sp>
      </p:grpSp>
    </p:spTree>
    <p:extLst>
      <p:ext uri="{BB962C8B-B14F-4D97-AF65-F5344CB8AC3E}">
        <p14:creationId xmlns:p14="http://schemas.microsoft.com/office/powerpoint/2010/main" val="1026413173"/>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smtClean="0">
                <a:solidFill>
                  <a:schemeClr val="tx1"/>
                </a:solidFill>
              </a:rPr>
              <a:t>Thank You! Questions?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325390"/>
            <a:ext cx="4122014" cy="9429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smtClean="0">
                <a:cs typeface="Arial"/>
              </a:rPr>
              <a:t>Nish Anil </a:t>
            </a:r>
            <a:endParaRPr lang="en-US" sz="1961" dirty="0" smtClean="0">
              <a:cs typeface="Arial"/>
            </a:endParaRPr>
          </a:p>
          <a:p>
            <a:r>
              <a:rPr lang="en-US" sz="1961" dirty="0" smtClean="0">
                <a:cs typeface="Arial"/>
              </a:rPr>
              <a:t>Developer Evangelist</a:t>
            </a:r>
            <a:endParaRPr lang="en-US" sz="1961" dirty="0">
              <a:cs typeface="Arial"/>
            </a:endParaRPr>
          </a:p>
          <a:p>
            <a:r>
              <a:rPr lang="en-US" sz="1961" dirty="0" smtClean="0">
                <a:latin typeface="+mj-lt"/>
                <a:cs typeface="Arial"/>
              </a:rPr>
              <a:t>Xamarin</a:t>
            </a:r>
            <a:endParaRPr lang="en-US" sz="1961" dirty="0">
              <a:latin typeface="+mj-lt"/>
              <a:cs typeface="Aria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70"/>
            <a:ext cx="9541633" cy="408445"/>
            <a:chOff x="1735137" y="5935662"/>
            <a:chExt cx="9732963" cy="416635"/>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smtClean="0">
                  <a:latin typeface="+mj-lt"/>
                  <a:cs typeface="Arial"/>
                  <a:hlinkClick r:id="rId3"/>
                </a:rPr>
                <a:t>nish@Xamarin.com</a:t>
              </a:r>
              <a:r>
                <a:rPr lang="en-US" sz="1765" dirty="0" smtClean="0">
                  <a:latin typeface="+mj-lt"/>
                  <a:cs typeface="Arial"/>
                </a:rPr>
                <a:t> </a:t>
              </a:r>
              <a:endParaRPr lang="en-US" sz="1765" dirty="0">
                <a:latin typeface="+mj-lt"/>
                <a:cs typeface="Arial"/>
              </a:endParaRP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r>
                <a:rPr lang="en-US" sz="1765" dirty="0">
                  <a:latin typeface="+mj-lt"/>
                  <a:cs typeface="Arial"/>
                </a:rPr>
                <a:t>n</a:t>
              </a:r>
              <a:r>
                <a:rPr lang="en-US" sz="1765" dirty="0" smtClean="0">
                  <a:latin typeface="+mj-lt"/>
                  <a:cs typeface="Arial"/>
                </a:rPr>
                <a:t>nish.com</a:t>
              </a: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r>
                <a:rPr lang="en-US" sz="1765" dirty="0" smtClean="0">
                  <a:latin typeface="+mj-lt"/>
                  <a:cs typeface="Arial"/>
                </a:rPr>
                <a:t>@nishanil </a:t>
              </a:r>
              <a:endParaRPr lang="en-US" sz="1765" dirty="0">
                <a:latin typeface="+mj-lt"/>
                <a:cs typeface="Arial"/>
              </a:endParaRPr>
            </a:p>
          </p:txBody>
        </p:sp>
      </p:grpSp>
    </p:spTree>
    <p:extLst>
      <p:ext uri="{BB962C8B-B14F-4D97-AF65-F5344CB8AC3E}">
        <p14:creationId xmlns:p14="http://schemas.microsoft.com/office/powerpoint/2010/main" val="209359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8340" y="-1994945"/>
            <a:ext cx="12410340" cy="10594753"/>
          </a:xfrm>
          <a:prstGeom prst="rect">
            <a:avLst/>
          </a:prstGeom>
        </p:spPr>
      </p:pic>
    </p:spTree>
    <p:extLst>
      <p:ext uri="{BB962C8B-B14F-4D97-AF65-F5344CB8AC3E}">
        <p14:creationId xmlns:p14="http://schemas.microsoft.com/office/powerpoint/2010/main" val="115550536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Architecting Mobile Apps</a:t>
            </a:r>
          </a:p>
        </p:txBody>
      </p:sp>
    </p:spTree>
    <p:extLst>
      <p:ext uri="{BB962C8B-B14F-4D97-AF65-F5344CB8AC3E}">
        <p14:creationId xmlns:p14="http://schemas.microsoft.com/office/powerpoint/2010/main" val="138167260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184858" y="2535373"/>
            <a:ext cx="2117653" cy="254485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3" name="Rectangle 32"/>
          <p:cNvSpPr/>
          <p:nvPr/>
        </p:nvSpPr>
        <p:spPr bwMode="auto">
          <a:xfrm>
            <a:off x="7181977" y="2535373"/>
            <a:ext cx="2117653" cy="8066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12" name="Rectangle 11"/>
          <p:cNvSpPr/>
          <p:nvPr/>
        </p:nvSpPr>
        <p:spPr bwMode="auto">
          <a:xfrm>
            <a:off x="5041727" y="2535373"/>
            <a:ext cx="2117653" cy="254485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047868" y="2535373"/>
            <a:ext cx="2108631" cy="8066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892371" y="2535373"/>
            <a:ext cx="2117653" cy="254485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03066" y="2535373"/>
            <a:ext cx="2113099" cy="80669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a:xfrm>
            <a:off x="269241" y="289957"/>
            <a:ext cx="11655840" cy="899537"/>
          </a:xfrm>
        </p:spPr>
        <p:txBody>
          <a:bodyPr/>
          <a:lstStyle/>
          <a:p>
            <a:pPr algn="ctr"/>
            <a:r>
              <a:rPr lang="en-US" dirty="0" smtClean="0"/>
              <a:t>Silo Approach</a:t>
            </a:r>
            <a:endParaRPr lang="en-US" dirty="0"/>
          </a:p>
        </p:txBody>
      </p:sp>
      <p:sp>
        <p:nvSpPr>
          <p:cNvPr id="21" name="TextBox 20"/>
          <p:cNvSpPr txBox="1"/>
          <p:nvPr/>
        </p:nvSpPr>
        <p:spPr>
          <a:xfrm>
            <a:off x="2903066" y="2607852"/>
            <a:ext cx="2104077" cy="62155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157" dirty="0" smtClean="0">
                <a:solidFill>
                  <a:schemeClr val="bg1"/>
                </a:solidFill>
              </a:rPr>
              <a:t>iOS</a:t>
            </a:r>
            <a:endParaRPr lang="en-US" sz="2157" dirty="0">
              <a:solidFill>
                <a:schemeClr val="bg1"/>
              </a:solidFill>
            </a:endParaRPr>
          </a:p>
        </p:txBody>
      </p:sp>
      <p:sp>
        <p:nvSpPr>
          <p:cNvPr id="22" name="TextBox 21"/>
          <p:cNvSpPr txBox="1"/>
          <p:nvPr/>
        </p:nvSpPr>
        <p:spPr>
          <a:xfrm>
            <a:off x="7192672" y="2620303"/>
            <a:ext cx="2104077" cy="62155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157" dirty="0" smtClean="0">
                <a:solidFill>
                  <a:schemeClr val="bg1"/>
                </a:solidFill>
              </a:rPr>
              <a:t>Windows</a:t>
            </a:r>
            <a:endParaRPr lang="en-US" sz="2157" dirty="0">
              <a:solidFill>
                <a:schemeClr val="bg1"/>
              </a:solidFill>
            </a:endParaRPr>
          </a:p>
        </p:txBody>
      </p:sp>
      <p:sp>
        <p:nvSpPr>
          <p:cNvPr id="23" name="TextBox 22"/>
          <p:cNvSpPr txBox="1"/>
          <p:nvPr/>
        </p:nvSpPr>
        <p:spPr>
          <a:xfrm>
            <a:off x="5047868" y="2620303"/>
            <a:ext cx="2104077" cy="62155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157" dirty="0" smtClean="0">
                <a:solidFill>
                  <a:schemeClr val="bg1"/>
                </a:solidFill>
              </a:rPr>
              <a:t>Android</a:t>
            </a:r>
            <a:endParaRPr lang="en-US" sz="2157" dirty="0">
              <a:solidFill>
                <a:schemeClr val="bg1"/>
              </a:solidFill>
            </a:endParaRPr>
          </a:p>
        </p:txBody>
      </p:sp>
      <p:sp>
        <p:nvSpPr>
          <p:cNvPr id="24" name="TextBox 23"/>
          <p:cNvSpPr txBox="1"/>
          <p:nvPr/>
        </p:nvSpPr>
        <p:spPr>
          <a:xfrm>
            <a:off x="2905947" y="3917389"/>
            <a:ext cx="2104077"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961" dirty="0" smtClean="0">
                <a:solidFill>
                  <a:schemeClr val="bg1"/>
                </a:solidFill>
              </a:rPr>
              <a:t>Objective-C</a:t>
            </a:r>
            <a:endParaRPr lang="en-US" sz="1961" dirty="0">
              <a:solidFill>
                <a:schemeClr val="bg1"/>
              </a:solidFill>
            </a:endParaRPr>
          </a:p>
          <a:p>
            <a:pPr algn="ctr" defTabSz="914102" fontAlgn="base">
              <a:spcBef>
                <a:spcPct val="0"/>
              </a:spcBef>
              <a:spcAft>
                <a:spcPct val="0"/>
              </a:spcAft>
            </a:pPr>
            <a:r>
              <a:rPr lang="en-US" sz="1961" dirty="0">
                <a:solidFill>
                  <a:schemeClr val="bg1"/>
                </a:solidFill>
                <a:latin typeface="+mj-lt"/>
              </a:rPr>
              <a:t>Xcode</a:t>
            </a:r>
          </a:p>
        </p:txBody>
      </p:sp>
      <p:sp>
        <p:nvSpPr>
          <p:cNvPr id="25" name="TextBox 24"/>
          <p:cNvSpPr txBox="1"/>
          <p:nvPr/>
        </p:nvSpPr>
        <p:spPr>
          <a:xfrm>
            <a:off x="7195553" y="3917389"/>
            <a:ext cx="2104077"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961" dirty="0">
                <a:solidFill>
                  <a:schemeClr val="bg1"/>
                </a:solidFill>
              </a:rPr>
              <a:t>C#</a:t>
            </a:r>
          </a:p>
          <a:p>
            <a:pPr algn="ctr" defTabSz="914102" fontAlgn="base">
              <a:spcBef>
                <a:spcPct val="0"/>
              </a:spcBef>
              <a:spcAft>
                <a:spcPct val="0"/>
              </a:spcAft>
            </a:pPr>
            <a:r>
              <a:rPr lang="en-US" sz="1961" dirty="0">
                <a:solidFill>
                  <a:schemeClr val="bg1"/>
                </a:solidFill>
                <a:latin typeface="+mj-lt"/>
              </a:rPr>
              <a:t>Visual Studio</a:t>
            </a:r>
          </a:p>
        </p:txBody>
      </p:sp>
      <p:sp>
        <p:nvSpPr>
          <p:cNvPr id="26" name="TextBox 25"/>
          <p:cNvSpPr txBox="1"/>
          <p:nvPr/>
        </p:nvSpPr>
        <p:spPr>
          <a:xfrm>
            <a:off x="5050749" y="3917389"/>
            <a:ext cx="2104077"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961" dirty="0">
                <a:solidFill>
                  <a:schemeClr val="bg1"/>
                </a:solidFill>
              </a:rPr>
              <a:t>Java</a:t>
            </a:r>
          </a:p>
          <a:p>
            <a:pPr algn="ctr" defTabSz="914102" fontAlgn="base">
              <a:spcBef>
                <a:spcPct val="0"/>
              </a:spcBef>
              <a:spcAft>
                <a:spcPct val="0"/>
              </a:spcAft>
            </a:pPr>
            <a:r>
              <a:rPr lang="en-US" sz="1961" dirty="0" smtClean="0">
                <a:solidFill>
                  <a:schemeClr val="bg1"/>
                </a:solidFill>
                <a:latin typeface="+mj-lt"/>
              </a:rPr>
              <a:t>Android Studio</a:t>
            </a:r>
            <a:endParaRPr lang="en-US" sz="1961" dirty="0">
              <a:solidFill>
                <a:schemeClr val="bg1"/>
              </a:solidFill>
              <a:latin typeface="+mj-lt"/>
            </a:endParaRPr>
          </a:p>
        </p:txBody>
      </p:sp>
      <p:sp>
        <p:nvSpPr>
          <p:cNvPr id="28" name="TextBox 27"/>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t>No shared code </a:t>
            </a:r>
            <a:r>
              <a:rPr lang="en-US" sz="2353" dirty="0">
                <a:solidFill>
                  <a:schemeClr val="bg2">
                    <a:lumMod val="50000"/>
                  </a:schemeClr>
                </a:solidFill>
              </a:rPr>
              <a:t>•</a:t>
            </a:r>
            <a:r>
              <a:rPr lang="en-US" sz="2353" dirty="0"/>
              <a:t> Many languages &amp; development environments </a:t>
            </a:r>
            <a:r>
              <a:rPr lang="en-US" sz="2353" dirty="0">
                <a:solidFill>
                  <a:schemeClr val="bg2">
                    <a:lumMod val="50000"/>
                  </a:schemeClr>
                </a:solidFill>
              </a:rPr>
              <a:t>•</a:t>
            </a:r>
            <a:r>
              <a:rPr lang="en-US" sz="2353" dirty="0"/>
              <a:t> Multiple teams</a:t>
            </a:r>
            <a:endParaRPr lang="en-US" sz="2353" dirty="0">
              <a:gradFill>
                <a:gsLst>
                  <a:gs pos="2917">
                    <a:schemeClr val="tx1"/>
                  </a:gs>
                  <a:gs pos="30000">
                    <a:schemeClr val="tx1"/>
                  </a:gs>
                </a:gsLst>
                <a:lin ang="5400000" scaled="0"/>
              </a:gradFill>
            </a:endParaRPr>
          </a:p>
        </p:txBody>
      </p:sp>
      <p:sp>
        <p:nvSpPr>
          <p:cNvPr id="29" name="Left Brace 28"/>
          <p:cNvSpPr/>
          <p:nvPr/>
        </p:nvSpPr>
        <p:spPr>
          <a:xfrm rot="5400000">
            <a:off x="5980057" y="96200"/>
            <a:ext cx="231887" cy="1073219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nvGrpSpPr>
          <p:cNvPr id="46" name="Group 45"/>
          <p:cNvGrpSpPr/>
          <p:nvPr/>
        </p:nvGrpSpPr>
        <p:grpSpPr>
          <a:xfrm>
            <a:off x="3567811" y="1563610"/>
            <a:ext cx="787321" cy="787321"/>
            <a:chOff x="2057400" y="2654300"/>
            <a:chExt cx="1028700" cy="1028700"/>
          </a:xfrm>
        </p:grpSpPr>
        <p:sp>
          <p:nvSpPr>
            <p:cNvPr id="47" name="Oval 46"/>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5717167" y="1560662"/>
            <a:ext cx="787321" cy="787321"/>
            <a:chOff x="3810000" y="3073400"/>
            <a:chExt cx="1028700" cy="1028700"/>
          </a:xfrm>
        </p:grpSpPr>
        <p:sp>
          <p:nvSpPr>
            <p:cNvPr id="50" name="Oval 49"/>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860298" y="1573112"/>
            <a:ext cx="787321" cy="787321"/>
            <a:chOff x="6083300" y="3073400"/>
            <a:chExt cx="1028700" cy="1028700"/>
          </a:xfrm>
        </p:grpSpPr>
        <p:sp>
          <p:nvSpPr>
            <p:cNvPr id="53" name="Oval 52"/>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Tree>
    <p:extLst>
      <p:ext uri="{BB962C8B-B14F-4D97-AF65-F5344CB8AC3E}">
        <p14:creationId xmlns:p14="http://schemas.microsoft.com/office/powerpoint/2010/main" val="142477114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2095</TotalTime>
  <Words>3252</Words>
  <Application>Microsoft Office PowerPoint</Application>
  <PresentationFormat>Widescreen</PresentationFormat>
  <Paragraphs>560</Paragraphs>
  <Slides>61</Slides>
  <Notes>45</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61</vt:i4>
      </vt:variant>
    </vt:vector>
  </HeadingPairs>
  <TitlesOfParts>
    <vt:vector size="77" baseType="lpstr">
      <vt:lpstr>ＭＳ Ｐゴシック</vt:lpstr>
      <vt:lpstr>.AppleSystemUIFont</vt:lpstr>
      <vt:lpstr>Arial</vt:lpstr>
      <vt:lpstr>Avenir LT Pro 45 Book</vt:lpstr>
      <vt:lpstr>Calibri</vt:lpstr>
      <vt:lpstr>Consolas</vt:lpstr>
      <vt:lpstr>Helvetica</vt:lpstr>
      <vt:lpstr>Helvetica Light</vt:lpstr>
      <vt:lpstr>Menlo</vt:lpstr>
      <vt:lpstr>Segoe UI</vt:lpstr>
      <vt:lpstr>Segoe UI Light</vt:lpstr>
      <vt:lpstr>Segoe UI Semibold</vt:lpstr>
      <vt:lpstr>Times New Roman</vt:lpstr>
      <vt:lpstr>Wingdings</vt:lpstr>
      <vt:lpstr>XamarinTemplate</vt:lpstr>
      <vt:lpstr>Custom Design</vt:lpstr>
      <vt:lpstr>Visual Studio and Xamarin Mobile Solution</vt:lpstr>
      <vt:lpstr>PowerPoint Presentation</vt:lpstr>
      <vt:lpstr>Xamarin – Your Complete Mobile Solution</vt:lpstr>
      <vt:lpstr>Develop</vt:lpstr>
      <vt:lpstr>PowerPoint Presentation</vt:lpstr>
      <vt:lpstr>PowerPoint Presentation</vt:lpstr>
      <vt:lpstr>PowerPoint Presentation</vt:lpstr>
      <vt:lpstr>PowerPoint Presentation</vt:lpstr>
      <vt:lpstr>Silo Approach</vt:lpstr>
      <vt:lpstr>Write Once, Run Anywhere</vt:lpstr>
      <vt:lpstr>Xamarin’s Unique Approach</vt:lpstr>
      <vt:lpstr>Xamarin + Xamarin.Forms</vt:lpstr>
      <vt:lpstr>Xamarin’s Unique Approach</vt:lpstr>
      <vt:lpstr>PowerPoint Presentation</vt:lpstr>
      <vt:lpstr>PowerPoint Presentation</vt:lpstr>
      <vt:lpstr>PowerPoint Presentation</vt:lpstr>
      <vt:lpstr>PowerPoint Presentation</vt:lpstr>
      <vt:lpstr>Open Source – open.xamarin.com</vt:lpstr>
      <vt:lpstr>PowerPoint Presentation</vt:lpstr>
      <vt:lpstr>Windows APIs</vt:lpstr>
      <vt:lpstr>iOS – 100% API Coverage</vt:lpstr>
      <vt:lpstr>Android – 100% API Coverage</vt:lpstr>
      <vt:lpstr>Anything you can do in Objective-C, Swift, or Java can be done in C# and Visual Studio with Xamarin.</vt:lpstr>
      <vt:lpstr>Native Performance</vt:lpstr>
      <vt:lpstr>✓Always Up-to-Date</vt:lpstr>
      <vt:lpstr>Sharing Code</vt:lpstr>
      <vt:lpstr>Portable Class Libraries</vt:lpstr>
      <vt:lpstr>NuGet</vt:lpstr>
      <vt:lpstr>Shared Projects</vt:lpstr>
      <vt:lpstr>Code Sharing Stats</vt:lpstr>
      <vt:lpstr>Meet Xamarin.Forms</vt:lpstr>
      <vt:lpstr>Xamarin + Xamarin.Forms</vt:lpstr>
      <vt:lpstr>What’s included</vt:lpstr>
      <vt:lpstr>Layouts</vt:lpstr>
      <vt:lpstr>Controls</vt:lpstr>
      <vt:lpstr>Demo</vt:lpstr>
      <vt:lpstr>Development Experience</vt:lpstr>
      <vt:lpstr>Visual Studio Integration</vt:lpstr>
      <vt:lpstr>Visual Studio iOS Simulator Remoting</vt:lpstr>
      <vt:lpstr>Visual Studio iOS USB Remoting</vt:lpstr>
      <vt:lpstr>Xamarin Studio – Mac</vt:lpstr>
      <vt:lpstr>Test</vt:lpstr>
      <vt:lpstr>PowerPoint Presentation</vt:lpstr>
      <vt:lpstr>On Mobile, Quality is Hard</vt:lpstr>
      <vt:lpstr>PowerPoint Presentation</vt:lpstr>
      <vt:lpstr>PowerPoint Presentation</vt:lpstr>
      <vt:lpstr>App Complexity</vt:lpstr>
      <vt:lpstr>PowerPoint Presentation</vt:lpstr>
      <vt:lpstr>Introducing Xamarin.UITest</vt:lpstr>
      <vt:lpstr>Test Recorder for Visual Studio</vt:lpstr>
      <vt:lpstr>Test Recorder for Mac</vt:lpstr>
      <vt:lpstr>PowerPoint Presentation</vt:lpstr>
      <vt:lpstr>Build</vt:lpstr>
      <vt:lpstr>Visual Studio Team Services - Build</vt:lpstr>
      <vt:lpstr>Visual Studio Team Services - Release</vt:lpstr>
      <vt:lpstr>Distribute &amp; Monitor</vt:lpstr>
      <vt:lpstr>HockeyApp</vt:lpstr>
      <vt:lpstr>Xamarin – Your Complete Mobile Solution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Nish Anil</cp:lastModifiedBy>
  <cp:revision>129</cp:revision>
  <dcterms:created xsi:type="dcterms:W3CDTF">2015-05-05T21:43:30Z</dcterms:created>
  <dcterms:modified xsi:type="dcterms:W3CDTF">2016-05-12T17:23:08Z</dcterms:modified>
</cp:coreProperties>
</file>